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85" r:id="rId1"/>
    <p:sldMasterId id="2147483737" r:id="rId2"/>
  </p:sldMasterIdLst>
  <p:notesMasterIdLst>
    <p:notesMasterId r:id="rId36"/>
  </p:notesMasterIdLst>
  <p:handoutMasterIdLst>
    <p:handoutMasterId r:id="rId37"/>
  </p:handoutMasterIdLst>
  <p:sldIdLst>
    <p:sldId id="338" r:id="rId3"/>
    <p:sldId id="284" r:id="rId4"/>
    <p:sldId id="368" r:id="rId5"/>
    <p:sldId id="372" r:id="rId6"/>
    <p:sldId id="373" r:id="rId7"/>
    <p:sldId id="374" r:id="rId8"/>
    <p:sldId id="380" r:id="rId9"/>
    <p:sldId id="389" r:id="rId10"/>
    <p:sldId id="371" r:id="rId11"/>
    <p:sldId id="388" r:id="rId12"/>
    <p:sldId id="386" r:id="rId13"/>
    <p:sldId id="387" r:id="rId14"/>
    <p:sldId id="376" r:id="rId15"/>
    <p:sldId id="369" r:id="rId16"/>
    <p:sldId id="378" r:id="rId17"/>
    <p:sldId id="390" r:id="rId18"/>
    <p:sldId id="391" r:id="rId19"/>
    <p:sldId id="392" r:id="rId20"/>
    <p:sldId id="393" r:id="rId21"/>
    <p:sldId id="394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5" r:id="rId33"/>
    <p:sldId id="379" r:id="rId34"/>
    <p:sldId id="375" r:id="rId3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518AC4"/>
    <a:srgbClr val="214263"/>
    <a:srgbClr val="4F86BD"/>
    <a:srgbClr val="21EB80"/>
    <a:srgbClr val="0C458B"/>
    <a:srgbClr val="89C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712" autoAdjust="0"/>
    <p:restoredTop sz="95528" autoAdjust="0"/>
  </p:normalViewPr>
  <p:slideViewPr>
    <p:cSldViewPr snapToGrid="0" snapToObjects="1">
      <p:cViewPr>
        <p:scale>
          <a:sx n="75" d="100"/>
          <a:sy n="75" d="100"/>
        </p:scale>
        <p:origin x="-2600" y="-11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D179C08-88DC-4A86-94A2-A1EDC4A50204}" type="datetimeFigureOut">
              <a:rPr lang="en-US"/>
              <a:pPr>
                <a:defRPr/>
              </a:pPr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05D0C57-0AC5-46D8-A8B1-8EE16B3780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560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4DA0C48-51DF-40E1-9882-A8096F71A1C2}" type="datetimeFigureOut">
              <a:rPr lang="en-US"/>
              <a:pPr>
                <a:defRPr/>
              </a:pPr>
              <a:t>3/21/16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0485EE4-F5ED-46EE-9CC8-D02925AE3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058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6CF8ED-D593-BC41-8FC8-2B3C083BE082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90004" tIns="45002" rIns="90004" bIns="4500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>
                <a:latin typeface="Calibri" charset="0"/>
              </a:rPr>
              <a:t>Direct link: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download.pegasus.isi.edu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wms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/download/4.3/PegasusTutorialVM-4.3.0.zip</a:t>
            </a:r>
            <a:endParaRPr lang="en-US" dirty="0">
              <a:latin typeface="Calibri" charset="0"/>
            </a:endParaRPr>
          </a:p>
        </p:txBody>
      </p:sp>
      <p:sp>
        <p:nvSpPr>
          <p:cNvPr id="2355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611E764-2664-7446-B7C9-653AD2E98A5A}" type="slidenum">
              <a:rPr lang="en-US" sz="1200"/>
              <a:pPr eaLnBrk="1" hangingPunct="1"/>
              <a:t>18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080430</a:t>
            </a:r>
          </a:p>
          <a:p>
            <a:pPr eaLnBrk="1" hangingPunct="1"/>
            <a:r>
              <a:rPr lang="en-US">
                <a:latin typeface="Calibri" charset="0"/>
              </a:rPr>
              <a:t>Kent changed 080128-2 – added this slide</a:t>
            </a:r>
          </a:p>
          <a:p>
            <a:pPr eaLnBrk="1" hangingPunct="1"/>
            <a:r>
              <a:rPr lang="en-US">
                <a:latin typeface="Calibri" charset="0"/>
              </a:rPr>
              <a:t>Talk about why</a:t>
            </a:r>
          </a:p>
        </p:txBody>
      </p:sp>
      <p:sp>
        <p:nvSpPr>
          <p:cNvPr id="72708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B7B3B8B-FA99-EC41-BF67-1F25BFC3EE5B}" type="slidenum">
              <a:rPr lang="en-US" sz="1200"/>
              <a:pPr eaLnBrk="1" hangingPunct="1"/>
              <a:t>20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2813" y="4343400"/>
            <a:ext cx="5032375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lIns="86486" tIns="43242" rIns="86486" bIns="43242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1100">
                <a:latin typeface="Calibri" charset="0"/>
              </a:rPr>
              <a:t>Sometimes it is cheaper to access the data than to regenerate it</a:t>
            </a:r>
          </a:p>
          <a:p>
            <a:pPr eaLnBrk="1" hangingPunct="1"/>
            <a:r>
              <a:rPr lang="en-US" sz="1100">
                <a:latin typeface="Calibri" charset="0"/>
              </a:rPr>
              <a:t>Keeping track of data as it is generated supports workflow-level checkpointing</a:t>
            </a:r>
          </a:p>
          <a:p>
            <a:pPr eaLnBrk="1" hangingPunct="1"/>
            <a:r>
              <a:rPr lang="en-US">
                <a:latin typeface="Calibri" charset="0"/>
              </a:rPr>
              <a:t>Kent changed 080501 – added period</a:t>
            </a:r>
          </a:p>
        </p:txBody>
      </p:sp>
      <p:sp>
        <p:nvSpPr>
          <p:cNvPr id="44036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21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FEFBE83-07D4-A64A-BF0C-415D0A7D007B}" type="slidenum">
              <a:rPr lang="en-US" sz="1200"/>
              <a:pPr eaLnBrk="1" hangingPunct="1"/>
              <a:t>22</a:t>
            </a:fld>
            <a:endParaRPr lang="en-US" sz="1200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</a:t>
            </a:r>
          </a:p>
        </p:txBody>
      </p:sp>
      <p:sp>
        <p:nvSpPr>
          <p:cNvPr id="46084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A965870-CD68-594C-957B-E5365E8EC38C}" type="slidenum">
              <a:rPr lang="en-US" sz="1200"/>
              <a:pPr eaLnBrk="1" hangingPunct="1"/>
              <a:t>23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attached graph shows two Pegasus runs for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workflow with 10 input reads. A typical production workflow is about 4 times larger. One run is with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 and one without cleanup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inplace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cleanup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data_config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sharedfs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wf_metrics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total_tasks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23,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dax_inter_files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dax_output_files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7,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dax_total_files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580,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290,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40,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so_tx_jobs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48,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155,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cleanup_jobs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create_dir_jobs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chmod_jobs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18,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total_jobs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553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},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app_metrics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": {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"name": "</a:t>
            </a:r>
            <a:r>
              <a:rPr lang="nl-NL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Soykb</a:t>
            </a: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}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CF80558-72B7-0845-9611-EC93205931E8}" type="slidenum">
              <a:rPr lang="en-US" sz="1200"/>
              <a:pPr eaLnBrk="1" hangingPunct="1"/>
              <a:t>24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501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29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78E3167-61A9-E34F-A1FF-0C631703BD51}" type="slidenum">
              <a:rPr lang="en-US" sz="1200"/>
              <a:pPr eaLnBrk="1" hangingPunct="1"/>
              <a:t>30</a:t>
            </a:fld>
            <a:endParaRPr lang="en-US" sz="1200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latin typeface="Calibri" charset="0"/>
              </a:rPr>
              <a:t>Kent changed 080501 – removed period</a:t>
            </a:r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Expressed in high-level workflow languages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395FCC-5472-F74D-8652-7FE09A741352}" type="slidenum">
              <a:rPr lang="en-US" sz="1200"/>
              <a:pPr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</a:t>
            </a:r>
            <a:r>
              <a:rPr lang="en-US" baseline="0" dirty="0" smtClean="0"/>
              <a:t> Workflow constructs that serve as building workflows for more complex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2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4588" y="685800"/>
            <a:ext cx="4568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Here we have an</a:t>
            </a:r>
            <a:r>
              <a:rPr lang="en-US" baseline="0" dirty="0" smtClean="0"/>
              <a:t> example of montage galactic plane that leverages hierarchal workflows and is data intensive.</a:t>
            </a:r>
          </a:p>
          <a:p>
            <a:pPr>
              <a:defRPr/>
            </a:pPr>
            <a:r>
              <a:rPr lang="en-US" baseline="0" dirty="0" smtClean="0"/>
              <a:t>Runs on Amazon EC2.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F8A6BFA-A4A8-1946-9AFF-CE0A4910519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5068590-7486-D043-BFA0-D1BD93ECF01A}" type="slidenum">
              <a:rPr lang="en-US" sz="1200"/>
              <a:pPr eaLnBrk="1" hangingPunct="1"/>
              <a:t>7</a:t>
            </a:fld>
            <a:endParaRPr lang="en-US" sz="1200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>
              <a:latin typeface="Calibri" charset="0"/>
            </a:endParaRPr>
          </a:p>
        </p:txBody>
      </p:sp>
      <p:sp>
        <p:nvSpPr>
          <p:cNvPr id="2765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8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7A33BAC-639D-2C40-83F7-3B60327D432E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75780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16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DDCD2A0-F317-8D4A-A1CB-2A178078D43E}" type="slidenum">
              <a:rPr lang="en-US" sz="1200"/>
              <a:pPr eaLnBrk="1" hangingPunct="1"/>
              <a:t>17</a:t>
            </a:fld>
            <a:endParaRPr lang="en-US" sz="120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latin typeface="Calibri" charset="0"/>
              </a:rPr>
              <a:t>Kent changed 080501 – removed period</a:t>
            </a:r>
          </a:p>
        </p:txBody>
      </p:sp>
      <p:sp>
        <p:nvSpPr>
          <p:cNvPr id="58372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4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29263CB3-35DE-8142-A934-8D8CC4699110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645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186488"/>
            <a:ext cx="9144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BF753598-6B00-2F45-BCEA-5133F83A3B42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9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934075" y="6127750"/>
            <a:ext cx="3043238" cy="57943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10" descr="isi.png"/>
          <p:cNvPicPr>
            <a:picLocks noChangeAspect="1"/>
          </p:cNvPicPr>
          <p:nvPr userDrawn="1"/>
        </p:nvPicPr>
        <p:blipFill>
          <a:blip r:embed="rId2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0080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429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4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9C86E70E-8D8D-4BB5-9D51-8D26A26A1174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5"/>
            <a:ext cx="8229600" cy="44039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1200"/>
              </a:spcBef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944563"/>
            <a:ext cx="5353050" cy="84931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54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fld id="{D3283F9F-EFE1-4865-A24C-1485B97DFD91}" type="slidenum">
              <a:rPr lang="en-US" sz="1600" i="1">
                <a:solidFill>
                  <a:schemeClr val="accent1"/>
                </a:solidFill>
                <a:latin typeface="Arial" pitchFamily="34" charset="0"/>
                <a:ea typeface="+mj-ea"/>
                <a:cs typeface="Arial" pitchFamily="34" charset="0"/>
              </a:rPr>
              <a:pPr algn="ctr" eaLnBrk="0" hangingPunct="0">
                <a:defRPr/>
              </a:pPr>
              <a:t>‹#›</a:t>
            </a:fld>
            <a:endParaRPr lang="en-US" sz="1600" i="1" dirty="0">
              <a:solidFill>
                <a:schemeClr val="accent1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70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t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506538" y="3474720"/>
            <a:ext cx="5988050" cy="37725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508760" y="3931920"/>
            <a:ext cx="5988050" cy="1496520"/>
          </a:xfrm>
          <a:prstGeom prst="rect">
            <a:avLst/>
          </a:prstGeom>
        </p:spPr>
        <p:txBody>
          <a:bodyPr/>
          <a:lstStyle>
            <a:lvl1pPr>
              <a:buNone/>
              <a:defRPr sz="2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9106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 bwMode="auto">
          <a:xfrm>
            <a:off x="4114800" y="6400800"/>
            <a:ext cx="914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defRPr/>
            </a:pPr>
            <a:fld id="{4422619B-0A04-4049-9C48-128730C20E91}" type="slidenum">
              <a:rPr lang="en-US" sz="1600" i="1" smtClean="0">
                <a:solidFill>
                  <a:schemeClr val="accent1"/>
                </a:solidFill>
              </a:rPr>
              <a:pPr algn="ctr">
                <a:defRPr/>
              </a:pPr>
              <a:t>‹#›</a:t>
            </a:fld>
            <a:endParaRPr lang="en-US" sz="1600" i="1" smtClean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1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5269"/>
            <a:ext cx="8229600" cy="4060296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Font typeface="Arial" pitchFamily="34" charset="0"/>
              <a:buChar char="–"/>
              <a:defRPr sz="2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buFont typeface="Arial" pitchFamily="34" charset="0"/>
              <a:buChar char="•"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None/>
              <a:defRPr sz="16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126331"/>
            <a:ext cx="8229600" cy="388938"/>
          </a:xfrm>
          <a:prstGeom prst="rect">
            <a:avLst/>
          </a:prstGeom>
        </p:spPr>
        <p:txBody>
          <a:bodyPr/>
          <a:lstStyle>
            <a:lvl1pPr>
              <a:buNone/>
              <a:defRPr sz="2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5pPr marL="0" algn="l">
              <a:buNone/>
              <a:defRPr b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66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1588"/>
            <a:ext cx="9144000" cy="6856412"/>
          </a:xfrm>
          <a:prstGeom prst="rect">
            <a:avLst/>
          </a:prstGeom>
          <a:gradFill rotWithShape="1">
            <a:gsLst>
              <a:gs pos="0">
                <a:srgbClr val="518AC4"/>
              </a:gs>
              <a:gs pos="100000">
                <a:srgbClr val="214263"/>
              </a:gs>
            </a:gsLst>
            <a:lin ang="5400000"/>
          </a:gradFill>
          <a:ln>
            <a:noFill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	Click to edit Master title style</a:t>
            </a:r>
          </a:p>
        </p:txBody>
      </p:sp>
      <p:pic>
        <p:nvPicPr>
          <p:cNvPr id="1028" name="Picture 10" descr="isi.png"/>
          <p:cNvPicPr>
            <a:picLocks noChangeAspect="1"/>
          </p:cNvPicPr>
          <p:nvPr userDrawn="1"/>
        </p:nvPicPr>
        <p:blipFill>
          <a:blip r:embed="rId6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6419850"/>
            <a:ext cx="247332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 flipV="1">
            <a:off x="0" y="6130925"/>
            <a:ext cx="9144000" cy="50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dk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7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588"/>
            <a:ext cx="9144000" cy="6856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	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0" y="6221413"/>
            <a:ext cx="9144000" cy="639762"/>
          </a:xfrm>
          <a:prstGeom prst="rect">
            <a:avLst/>
          </a:prstGeom>
          <a:gradFill flip="none" rotWithShape="1">
            <a:gsLst>
              <a:gs pos="20000">
                <a:srgbClr val="518AC4"/>
              </a:gs>
              <a:gs pos="100000">
                <a:srgbClr val="214263"/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053" name="Picture 9" descr="Formal_Viterbi_GoldOnCard_NoBG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6319838"/>
            <a:ext cx="17414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4" descr="pegasus_white_logo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8" b="17139"/>
          <a:stretch>
            <a:fillRect/>
          </a:stretch>
        </p:blipFill>
        <p:spPr bwMode="auto">
          <a:xfrm>
            <a:off x="7962900" y="6219825"/>
            <a:ext cx="958850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81" r:id="rId2"/>
    <p:sldLayoutId id="2147483782" r:id="rId3"/>
    <p:sldLayoutId id="2147483777" r:id="rId4"/>
    <p:sldLayoutId id="2147483791" r:id="rId5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pegasus.isi.edu/tutorial/usc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22.e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2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hyperlink" Target="mailto:pegasus-support@isi.edu" TargetMode="External"/><Relationship Id="rId6" Type="http://schemas.openxmlformats.org/officeDocument/2006/relationships/hyperlink" Target="mailto:pegasus-users@isi.edu" TargetMode="Externa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egasus.isi.edu" TargetMode="External"/><Relationship Id="rId4" Type="http://schemas.openxmlformats.org/officeDocument/2006/relationships/hyperlink" Target="http://pegasus.isi.edu/wms/docs/latest/tutorial.php" TargetMode="External"/><Relationship Id="rId5" Type="http://schemas.openxmlformats.org/officeDocument/2006/relationships/hyperlink" Target="http://pegasus.isi.edu/documentation" TargetMode="External"/><Relationship Id="rId6" Type="http://schemas.openxmlformats.org/officeDocument/2006/relationships/hyperlink" Target="mailto:pegasus-users@isi.edu" TargetMode="External"/><Relationship Id="rId7" Type="http://schemas.openxmlformats.org/officeDocument/2006/relationships/hyperlink" Target="mailto:pegasus-support@isi.edu" TargetMode="External"/><Relationship Id="rId8" Type="http://schemas.openxmlformats.org/officeDocument/2006/relationships/hyperlink" Target="https://pegasus.isi.edu/support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hap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Before Tutorial Starts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Shape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Tutorial Page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https://pegasus.isi.edu/tutorial/usc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Logon to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hpc-pegasus.usc.edu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using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your USC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Netid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e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.g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. ssh </a:t>
            </a: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vahi@hpc-pegasus.usc.edu</a:t>
            </a:r>
            <a:endParaRPr lang="en-US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b="0" dirty="0" smtClean="0">
                <a:latin typeface="Arial" charset="0"/>
                <a:ea typeface="ＭＳ Ｐゴシック" charset="0"/>
                <a:cs typeface="ＭＳ Ｐゴシック" charset="0"/>
              </a:rPr>
              <a:t>It will prompt for a password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5164667" y="1752600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862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Pegasus Deployment</a:t>
            </a:r>
            <a:endParaRPr lang="en-US" dirty="0"/>
          </a:p>
        </p:txBody>
      </p:sp>
      <p:pic>
        <p:nvPicPr>
          <p:cNvPr id="4" name="Content Placeholder 3" descr="Pegasus-Features-Figures.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" b="1589"/>
          <a:stretch>
            <a:fillRect/>
          </a:stretch>
        </p:blipFill>
        <p:spPr>
          <a:xfrm>
            <a:off x="81411" y="1171575"/>
            <a:ext cx="8986374" cy="4808970"/>
          </a:xfrm>
        </p:spPr>
      </p:pic>
    </p:spTree>
    <p:extLst>
      <p:ext uri="{BB962C8B-B14F-4D97-AF65-F5344CB8AC3E}">
        <p14:creationId xmlns:p14="http://schemas.microsoft.com/office/powerpoint/2010/main" val="311058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Abstract to Executable Workflow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Mapping - Discovery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055799"/>
            <a:ext cx="6417733" cy="51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16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Simple Steps to Run Pegasus</a:t>
            </a:r>
          </a:p>
        </p:txBody>
      </p:sp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220663" y="1371600"/>
            <a:ext cx="8923337" cy="5113338"/>
          </a:xfrm>
        </p:spPr>
        <p:txBody>
          <a:bodyPr>
            <a:normAutofit/>
          </a:bodyPr>
          <a:lstStyle/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Specify your computation in terms of DAX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Write a simple DAX generator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Python, Java , Perl based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API provided with 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Pegasus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Set up your catalogs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Replica catalog, transformation catalog and site catalog.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Plan and Submit your workflow 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>
                <a:latin typeface="Arial" charset="0"/>
                <a:ea typeface="ＭＳ Ｐゴシック" charset="0"/>
                <a:cs typeface="Arial" charset="0"/>
              </a:rPr>
              <a:t>pegasus-plan </a:t>
            </a:r>
            <a:r>
              <a:rPr lang="en-US" sz="2000" b="0" dirty="0">
                <a:latin typeface="Arial" charset="0"/>
                <a:ea typeface="ＭＳ Ｐゴシック" charset="0"/>
                <a:cs typeface="Arial" charset="0"/>
              </a:rPr>
              <a:t>to generate your executable workflow that is mapped onto the target resources and submits it for execution</a:t>
            </a:r>
          </a:p>
          <a:p>
            <a:pPr marL="495300" indent="-495300">
              <a:lnSpc>
                <a:spcPct val="90000"/>
              </a:lnSpc>
              <a:buFont typeface="Arial" charset="0"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Monitor and Analyze your workflow</a:t>
            </a:r>
          </a:p>
          <a:p>
            <a:pPr marL="876300" lvl="1" indent="-419100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Use </a:t>
            </a:r>
            <a:r>
              <a:rPr lang="en-US" sz="2000" b="0" i="1" dirty="0" smtClean="0">
                <a:latin typeface="Arial" charset="0"/>
                <a:ea typeface="ＭＳ Ｐゴシック" charset="0"/>
                <a:cs typeface="Arial" charset="0"/>
              </a:rPr>
              <a:t>pegasus-status | pegasus-analyzer</a:t>
            </a: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 to monitor the execution of your workflow</a:t>
            </a:r>
          </a:p>
          <a:p>
            <a:pPr marL="571500" indent="-514350">
              <a:lnSpc>
                <a:spcPct val="90000"/>
              </a:lnSpc>
              <a:buFont typeface="+mj-lt"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  <a:cs typeface="Arial" charset="0"/>
              </a:rPr>
              <a:t>Workflow Statistics</a:t>
            </a:r>
          </a:p>
          <a:p>
            <a:pPr lvl="1">
              <a:lnSpc>
                <a:spcPct val="90000"/>
              </a:lnSpc>
            </a:pPr>
            <a:r>
              <a:rPr lang="en-US" sz="2000" b="0" dirty="0" smtClean="0">
                <a:latin typeface="Arial" charset="0"/>
                <a:ea typeface="ＭＳ Ｐゴシック" charset="0"/>
                <a:cs typeface="Arial" charset="0"/>
              </a:rPr>
              <a:t>Run pegasus-statistics to generate statistics about your workflow run.</a:t>
            </a:r>
            <a:endParaRPr lang="en-US" sz="2000" b="0" dirty="0">
              <a:latin typeface="Arial" charset="0"/>
              <a:ea typeface="ＭＳ Ｐゴシック" charset="0"/>
              <a:cs typeface="Arial" charset="0"/>
            </a:endParaRPr>
          </a:p>
          <a:p>
            <a:pPr marL="495300" indent="-495300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5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6BE9B1D-42EB-8946-9F51-01AB15A94147}" type="slidenum">
              <a:rPr lang="en-US" sz="1400"/>
              <a:pPr eaLnBrk="1" hangingPunct="1"/>
              <a:t>12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4186577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Hands on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3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Tutorial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 Covered</a:t>
            </a:r>
          </a:p>
          <a:p>
            <a:pPr lvl="1"/>
            <a:r>
              <a:rPr lang="en-US" sz="2000" b="0" dirty="0" smtClean="0"/>
              <a:t>What are Scientific Workflows</a:t>
            </a:r>
          </a:p>
          <a:p>
            <a:pPr lvl="1"/>
            <a:r>
              <a:rPr lang="en-US" sz="2000" b="0" dirty="0" smtClean="0"/>
              <a:t>Submission </a:t>
            </a:r>
            <a:r>
              <a:rPr lang="en-US" sz="2000" b="0" dirty="0"/>
              <a:t>of an already generated example workflow with Pegasus.</a:t>
            </a:r>
          </a:p>
          <a:p>
            <a:pPr lvl="1"/>
            <a:r>
              <a:rPr lang="en-US" sz="2000" b="0" dirty="0"/>
              <a:t>H</a:t>
            </a:r>
            <a:r>
              <a:rPr lang="en-US" sz="2000" b="0" dirty="0" smtClean="0"/>
              <a:t>ow </a:t>
            </a:r>
            <a:r>
              <a:rPr lang="en-US" sz="2000" b="0" dirty="0"/>
              <a:t>to use the Pegasus Workflow Dashboard for monitoring workflows.</a:t>
            </a:r>
          </a:p>
          <a:p>
            <a:pPr lvl="1"/>
            <a:r>
              <a:rPr lang="en-US" sz="2000" b="0" dirty="0"/>
              <a:t>C</a:t>
            </a:r>
            <a:r>
              <a:rPr lang="en-US" sz="2000" b="0" dirty="0" smtClean="0"/>
              <a:t>ommand </a:t>
            </a:r>
            <a:r>
              <a:rPr lang="en-US" sz="2000" b="0" dirty="0"/>
              <a:t>line tools for </a:t>
            </a:r>
            <a:r>
              <a:rPr lang="en-US" sz="2000" b="0" dirty="0" smtClean="0"/>
              <a:t>monitoring, </a:t>
            </a:r>
            <a:r>
              <a:rPr lang="en-US" sz="2000" b="0" dirty="0"/>
              <a:t>debugging and generating statistics.</a:t>
            </a:r>
          </a:p>
          <a:p>
            <a:pPr lvl="1"/>
            <a:r>
              <a:rPr lang="en-US" sz="2000" b="0" dirty="0"/>
              <a:t>R</a:t>
            </a:r>
            <a:r>
              <a:rPr lang="en-US" sz="2000" b="0" dirty="0" smtClean="0"/>
              <a:t>ecovery </a:t>
            </a:r>
            <a:r>
              <a:rPr lang="en-US" sz="2000" b="0" dirty="0"/>
              <a:t>from failures</a:t>
            </a:r>
          </a:p>
          <a:p>
            <a:pPr lvl="1"/>
            <a:r>
              <a:rPr lang="en-US" sz="2000" b="0" dirty="0" smtClean="0"/>
              <a:t>Creation </a:t>
            </a:r>
            <a:r>
              <a:rPr lang="en-US" sz="2000" b="0" dirty="0"/>
              <a:t>of workflow using system provided API</a:t>
            </a:r>
          </a:p>
          <a:p>
            <a:pPr lvl="1"/>
            <a:r>
              <a:rPr lang="en-US" sz="2000" b="0" dirty="0" smtClean="0"/>
              <a:t>Information </a:t>
            </a:r>
            <a:r>
              <a:rPr lang="en-US" sz="2000" b="0" dirty="0"/>
              <a:t>catalogs </a:t>
            </a:r>
            <a:r>
              <a:rPr lang="en-US" sz="2000" b="0" dirty="0" smtClean="0"/>
              <a:t>configuration</a:t>
            </a:r>
          </a:p>
          <a:p>
            <a:pPr lvl="1"/>
            <a:r>
              <a:rPr lang="en-US" sz="2000" b="0" dirty="0" smtClean="0"/>
              <a:t>Running the whole workflow as a MPI job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238134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10:00 </a:t>
            </a:r>
            <a:r>
              <a:rPr lang="en-US" dirty="0"/>
              <a:t>–</a:t>
            </a:r>
            <a:r>
              <a:rPr lang="en-US" dirty="0" smtClean="0"/>
              <a:t> 12:00 Introduction and Tutorial on Pegasus</a:t>
            </a:r>
          </a:p>
          <a:p>
            <a:r>
              <a:rPr lang="en-US" dirty="0" smtClean="0">
                <a:solidFill>
                  <a:srgbClr val="606060"/>
                </a:solidFill>
              </a:rPr>
              <a:t>12:00</a:t>
            </a:r>
            <a:r>
              <a:rPr lang="en-US" dirty="0">
                <a:solidFill>
                  <a:srgbClr val="606060"/>
                </a:solidFill>
              </a:rPr>
              <a:t> – </a:t>
            </a:r>
            <a:r>
              <a:rPr lang="en-US" dirty="0" smtClean="0">
                <a:solidFill>
                  <a:srgbClr val="606060"/>
                </a:solidFill>
              </a:rPr>
              <a:t>1:00 Lunch</a:t>
            </a:r>
          </a:p>
          <a:p>
            <a:r>
              <a:rPr lang="en-US" dirty="0" smtClean="0"/>
              <a:t>1:00 – 3:00 Features addressing user problems</a:t>
            </a:r>
          </a:p>
          <a:p>
            <a:r>
              <a:rPr lang="en-US" dirty="0" smtClean="0"/>
              <a:t>2:00 – 3:00 Getting Pegasus to your campus.</a:t>
            </a:r>
          </a:p>
          <a:p>
            <a:r>
              <a:rPr lang="en-US" dirty="0" smtClean="0"/>
              <a:t>3:00 Adjourn</a:t>
            </a:r>
          </a:p>
        </p:txBody>
      </p:sp>
    </p:spTree>
    <p:extLst>
      <p:ext uri="{BB962C8B-B14F-4D97-AF65-F5344CB8AC3E}">
        <p14:creationId xmlns:p14="http://schemas.microsoft.com/office/powerpoint/2010/main" val="122004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For large scale analysis, scientists often want to compose larger constructs from smaller working pipelines.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Groups from the same domain collaborate and want to connect pipelines as part of larger analysis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Also want to scale to workflows with millions of tasks in total.</a:t>
            </a:r>
          </a:p>
          <a:p>
            <a:pPr marL="457200" lvl="1" indent="0">
              <a:buNone/>
              <a:defRPr/>
            </a:pPr>
            <a:endParaRPr lang="en-US" sz="1600" b="0" dirty="0">
              <a:latin typeface="Arial" charset="0"/>
              <a:ea typeface="ＭＳ Ｐゴシック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 Use Case - </a:t>
            </a:r>
            <a:r>
              <a:rPr lang="en-US" sz="1800" dirty="0" smtClean="0"/>
              <a:t>Montage </a:t>
            </a:r>
            <a:r>
              <a:rPr lang="en-US" sz="1800" dirty="0"/>
              <a:t>Galactic Plane </a:t>
            </a:r>
            <a:r>
              <a:rPr lang="en-US" sz="1800" dirty="0" smtClean="0"/>
              <a:t>Workflow</a:t>
            </a:r>
          </a:p>
          <a:p>
            <a:pPr lvl="1"/>
            <a:r>
              <a:rPr lang="en-US" sz="1600" b="0" dirty="0" smtClean="0"/>
              <a:t>Existing montage workflow that can generate 5 degree </a:t>
            </a:r>
            <a:r>
              <a:rPr lang="en-US" sz="1600" b="0" dirty="0" err="1" smtClean="0"/>
              <a:t>mosiacs</a:t>
            </a:r>
            <a:endParaRPr lang="en-US" sz="1600" b="0" dirty="0"/>
          </a:p>
          <a:p>
            <a:pPr lvl="1">
              <a:defRPr/>
            </a:pPr>
            <a:r>
              <a:rPr lang="en-US" sz="1600" b="0" dirty="0"/>
              <a:t>18 million input images (~2.5 TB)</a:t>
            </a:r>
          </a:p>
          <a:p>
            <a:pPr lvl="1">
              <a:defRPr/>
            </a:pPr>
            <a:r>
              <a:rPr lang="en-US" sz="1600" b="0" dirty="0"/>
              <a:t>900 output images (2.5 GB each, 2.4 TB total)</a:t>
            </a:r>
          </a:p>
          <a:p>
            <a:pPr lvl="1">
              <a:defRPr/>
            </a:pPr>
            <a:r>
              <a:rPr lang="en-US" sz="1600" b="0" dirty="0"/>
              <a:t>10.5 million tasks (34,000 CPU hours</a:t>
            </a:r>
            <a:r>
              <a:rPr lang="en-US" sz="1600" b="0" dirty="0" smtClean="0"/>
              <a:t>)</a:t>
            </a:r>
          </a:p>
          <a:p>
            <a:pPr marL="57150" indent="0">
              <a:buNone/>
              <a:defRPr/>
            </a:pPr>
            <a:endParaRPr lang="en-US" sz="1800" b="0" dirty="0"/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62842" y="3827889"/>
            <a:ext cx="13998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× 17</a:t>
            </a:r>
          </a:p>
        </p:txBody>
      </p:sp>
      <p:sp>
        <p:nvSpPr>
          <p:cNvPr id="6" name="Right Brace 12"/>
          <p:cNvSpPr>
            <a:spLocks/>
          </p:cNvSpPr>
          <p:nvPr/>
        </p:nvSpPr>
        <p:spPr bwMode="auto">
          <a:xfrm>
            <a:off x="5652436" y="3815115"/>
            <a:ext cx="287337" cy="1087438"/>
          </a:xfrm>
          <a:prstGeom prst="rightBrace">
            <a:avLst>
              <a:gd name="adj1" fmla="val 8322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" name="Picture 4" descr="galactic_pla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2553"/>
            <a:ext cx="9144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833233" y="5383477"/>
            <a:ext cx="200025" cy="192088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8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217311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Connecting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3874911" cy="4403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</a:t>
            </a: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Pegasus </a:t>
            </a:r>
            <a:r>
              <a:rPr lang="en-US" sz="1800" b="0" dirty="0">
                <a:latin typeface="Arial" charset="0"/>
                <a:ea typeface="ＭＳ Ｐゴシック" charset="0"/>
              </a:rPr>
              <a:t>allows jobs/nodes in a workflow to refer to other workflows, allowing users to connect distinct workflows for analysis</a:t>
            </a:r>
            <a:r>
              <a:rPr lang="en-US" sz="1800" b="0" dirty="0" smtClean="0">
                <a:latin typeface="Arial" charset="0"/>
                <a:ea typeface="ＭＳ Ｐゴシック" charset="0"/>
              </a:rPr>
              <a:t>.</a:t>
            </a:r>
          </a:p>
          <a:p>
            <a:endParaRPr lang="en-US" sz="1800" b="0" dirty="0">
              <a:latin typeface="Arial" charset="0"/>
              <a:ea typeface="ＭＳ Ｐゴシック" charset="0"/>
            </a:endParaRPr>
          </a:p>
          <a:p>
            <a:r>
              <a:rPr lang="en-US" sz="1800" b="0" dirty="0">
                <a:latin typeface="Arial" charset="0"/>
                <a:ea typeface="ＭＳ Ｐゴシック" charset="0"/>
              </a:rPr>
              <a:t>Updated our debugging tools to handle these workflow of workflows.</a:t>
            </a: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11" y="148379"/>
            <a:ext cx="4678363" cy="552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1439333" y="310444"/>
            <a:ext cx="1846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92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1" name="Picture 1" descr="recursive_dax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4" t="8969" r="7387" b="9180"/>
          <a:stretch/>
        </p:blipFill>
        <p:spPr bwMode="auto">
          <a:xfrm>
            <a:off x="-2904" y="1021714"/>
            <a:ext cx="7581016" cy="585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Hierarchical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Workflows</a:t>
            </a:r>
          </a:p>
        </p:txBody>
      </p:sp>
    </p:spTree>
    <p:extLst>
      <p:ext uri="{BB962C8B-B14F-4D97-AF65-F5344CB8AC3E}">
        <p14:creationId xmlns:p14="http://schemas.microsoft.com/office/powerpoint/2010/main" val="273050024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go-cbc-w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96" y="2447824"/>
            <a:ext cx="3409304" cy="4410176"/>
          </a:xfrm>
          <a:prstGeom prst="rect">
            <a:avLst/>
          </a:prstGeom>
        </p:spPr>
      </p:pic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1800" b="1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Users want to be able to intelligently reuse previously generated outputs.</a:t>
            </a:r>
          </a:p>
          <a:p>
            <a:pPr lvl="2">
              <a:defRPr/>
            </a:pPr>
            <a:r>
              <a:rPr lang="en-US" b="0" dirty="0" smtClean="0">
                <a:latin typeface="Arial" charset="0"/>
                <a:ea typeface="ＭＳ Ｐゴシック" charset="0"/>
              </a:rPr>
              <a:t>Genomic Workflows want to avoid index generation steps for raw input files</a:t>
            </a:r>
          </a:p>
          <a:p>
            <a:pPr lvl="1">
              <a:defRPr/>
            </a:pPr>
            <a:r>
              <a:rPr lang="en-US" sz="1600" b="0" dirty="0" smtClean="0">
                <a:latin typeface="Arial" charset="0"/>
                <a:ea typeface="ＭＳ Ｐゴシック" charset="0"/>
              </a:rPr>
              <a:t>Long running analysis fail, and users realize they need to regenerate workflow description, as wrong arguments set or missing jobs.</a:t>
            </a:r>
          </a:p>
          <a:p>
            <a:pPr marL="457200" lvl="1" indent="0">
              <a:buNone/>
              <a:defRPr/>
            </a:pPr>
            <a:endParaRPr lang="en-US" sz="1600" b="0" dirty="0">
              <a:latin typeface="Arial" charset="0"/>
              <a:ea typeface="ＭＳ Ｐゴシック" charset="0"/>
            </a:endParaRPr>
          </a:p>
          <a:p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</a:t>
            </a:r>
          </a:p>
          <a:p>
            <a:pPr marL="0" indent="0">
              <a:buNone/>
            </a:pPr>
            <a:r>
              <a:rPr lang="en-US" sz="1800" dirty="0" smtClean="0"/>
              <a:t>     Advanced </a:t>
            </a:r>
            <a:r>
              <a:rPr lang="en-US" sz="1800" dirty="0"/>
              <a:t>LIGO </a:t>
            </a:r>
            <a:r>
              <a:rPr lang="en-US" sz="1800" dirty="0" err="1"/>
              <a:t>pyCBC</a:t>
            </a:r>
            <a:r>
              <a:rPr lang="en-US" sz="1800" dirty="0"/>
              <a:t> pipeline</a:t>
            </a:r>
          </a:p>
          <a:p>
            <a:pPr lvl="1"/>
            <a:r>
              <a:rPr lang="en-US" sz="1600" b="0" dirty="0" smtClean="0"/>
              <a:t>60,000 </a:t>
            </a:r>
            <a:r>
              <a:rPr lang="en-US" sz="1600" b="0" dirty="0"/>
              <a:t>compute tasks</a:t>
            </a:r>
          </a:p>
          <a:p>
            <a:pPr lvl="1"/>
            <a:r>
              <a:rPr lang="en-US" sz="1600" b="0" dirty="0"/>
              <a:t>Input Data: 5000 files (10GB total)</a:t>
            </a:r>
          </a:p>
          <a:p>
            <a:pPr lvl="1"/>
            <a:r>
              <a:rPr lang="en-US" sz="1600" b="0" dirty="0"/>
              <a:t>Output Data: 60,000 files (60GB total)</a:t>
            </a:r>
          </a:p>
          <a:p>
            <a:pPr lvl="1"/>
            <a:r>
              <a:rPr lang="en-US" sz="1600" b="0" dirty="0" smtClean="0"/>
              <a:t>Often user errors in setup that </a:t>
            </a:r>
          </a:p>
          <a:p>
            <a:pPr marL="457200" lvl="1" indent="0">
              <a:buNone/>
            </a:pPr>
            <a:r>
              <a:rPr lang="en-US" sz="1600" b="0" dirty="0"/>
              <a:t> </a:t>
            </a:r>
            <a:r>
              <a:rPr lang="en-US" sz="1600" b="0" dirty="0" smtClean="0"/>
              <a:t>     lead to failures midway.</a:t>
            </a:r>
            <a:endParaRPr lang="en-US" sz="1600" b="0" dirty="0"/>
          </a:p>
          <a:p>
            <a:pPr marL="57150" indent="0">
              <a:buNone/>
              <a:defRPr/>
            </a:pPr>
            <a:endParaRPr lang="en-US" sz="1800" b="0" dirty="0"/>
          </a:p>
          <a:p>
            <a:pPr marL="0" indent="0">
              <a:buNone/>
            </a:pP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None/>
            </a:pPr>
            <a:endParaRPr lang="en-US" sz="16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3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Scientific Workflows through Pegasus WMS at USC HPC Cluster</a:t>
            </a:r>
            <a:endParaRPr lang="en-US" sz="32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Karan Vahi</a:t>
            </a:r>
          </a:p>
          <a:p>
            <a:endParaRPr lang="en-US" sz="2800" dirty="0" smtClean="0"/>
          </a:p>
          <a:p>
            <a:r>
              <a:rPr lang="en-US" sz="2400" dirty="0"/>
              <a:t>Science Automation </a:t>
            </a:r>
            <a:r>
              <a:rPr lang="en-US" sz="2400" dirty="0" smtClean="0"/>
              <a:t>Technologies Group</a:t>
            </a:r>
          </a:p>
          <a:p>
            <a:r>
              <a:rPr lang="en-US" sz="2400" dirty="0" smtClean="0"/>
              <a:t>USC Information Sciences Institute</a:t>
            </a:r>
            <a:endParaRPr lang="en-US" sz="2400" dirty="0"/>
          </a:p>
        </p:txBody>
      </p:sp>
      <p:pic>
        <p:nvPicPr>
          <p:cNvPr id="7" name="Picture 4" descr="pegasus_white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77850"/>
            <a:ext cx="18288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82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Reusing Data Products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3010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601357"/>
              </p:ext>
            </p:extLst>
          </p:nvPr>
        </p:nvGraphicFramePr>
        <p:xfrm>
          <a:off x="2451100" y="1552575"/>
          <a:ext cx="6553200" cy="440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Visio" r:id="rId4" imgW="7315200" imgH="4914900" progId="Visio.Drawing.11">
                  <p:embed/>
                </p:oleObj>
              </mc:Choice>
              <mc:Fallback>
                <p:oleObj name="Visio" r:id="rId4" imgW="7315200" imgH="4914900" progId="Visio.Drawing.11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1100" y="1552575"/>
                        <a:ext cx="6553200" cy="440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1225550"/>
            <a:ext cx="2755899" cy="440399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ts val="1200"/>
              </a:spcBef>
              <a:spcAft>
                <a:spcPct val="0"/>
              </a:spcAft>
              <a:buFont typeface="Wingdings" pitchFamily="2" charset="2"/>
              <a:buChar char="§"/>
              <a:defRPr sz="22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4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Arial" charset="0"/>
                <a:ea typeface="ＭＳ Ｐゴシック" charset="0"/>
              </a:rPr>
              <a:t>Solution: Workflow </a:t>
            </a:r>
            <a:r>
              <a:rPr lang="en-US" sz="1800" dirty="0">
                <a:latin typeface="Arial" charset="0"/>
                <a:ea typeface="ＭＳ Ｐゴシック" charset="0"/>
              </a:rPr>
              <a:t>Reduction </a:t>
            </a:r>
            <a:endParaRPr lang="en-US" sz="1800" dirty="0" smtClean="0">
              <a:latin typeface="Arial" charset="0"/>
              <a:ea typeface="ＭＳ Ｐゴシック" charset="0"/>
            </a:endParaRP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Don’t execute jobs at runtime for which data products already exist.</a:t>
            </a:r>
          </a:p>
          <a:p>
            <a:endParaRPr lang="en-US" sz="1800" b="0" dirty="0" smtClean="0">
              <a:latin typeface="Arial" charset="0"/>
              <a:ea typeface="ＭＳ Ｐゴシック" charset="0"/>
            </a:endParaRPr>
          </a:p>
          <a:p>
            <a:r>
              <a:rPr lang="en-US" sz="1800" b="0" dirty="0" smtClean="0">
                <a:latin typeface="Arial" charset="0"/>
                <a:ea typeface="ＭＳ Ｐゴシック" charset="0"/>
              </a:rPr>
              <a:t>Similar to make style semantics for compiling code</a:t>
            </a:r>
            <a:endParaRPr lang="en-US" sz="1800" b="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3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Problem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900" b="0" dirty="0">
                <a:latin typeface="Arial" charset="0"/>
                <a:ea typeface="ＭＳ Ｐゴシック" charset="0"/>
                <a:cs typeface="ＭＳ Ｐゴシック" charset="0"/>
              </a:rPr>
              <a:t>	</a:t>
            </a:r>
            <a:r>
              <a:rPr lang="en-US" sz="1900" b="0" dirty="0" smtClean="0">
                <a:latin typeface="Arial" charset="0"/>
                <a:ea typeface="ＭＳ Ｐゴシック" charset="0"/>
                <a:cs typeface="ＭＳ Ｐゴシック" charset="0"/>
              </a:rPr>
              <a:t>Users run out out </a:t>
            </a:r>
            <a:r>
              <a:rPr lang="en-US" sz="1900" b="0" dirty="0">
                <a:latin typeface="Arial" charset="0"/>
                <a:ea typeface="ＭＳ Ｐゴシック" charset="0"/>
                <a:cs typeface="ＭＳ Ｐゴシック" charset="0"/>
              </a:rPr>
              <a:t>of </a:t>
            </a:r>
            <a:r>
              <a:rPr lang="en-US" sz="1900" b="0" dirty="0" smtClean="0">
                <a:latin typeface="Arial" charset="0"/>
                <a:ea typeface="ＭＳ Ｐゴシック" charset="0"/>
                <a:cs typeface="ＭＳ Ｐゴシック" charset="0"/>
              </a:rPr>
              <a:t>disk space during workflow execution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/>
            </a:r>
            <a:b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Why does it occur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Workflows </a:t>
            </a:r>
            <a:r>
              <a:rPr lang="en-US" sz="1600" b="0" dirty="0" smtClean="0">
                <a:latin typeface="Arial" charset="0"/>
                <a:ea typeface="ＭＳ Ｐゴシック" charset="0"/>
                <a:cs typeface="Arial" charset="0"/>
              </a:rPr>
              <a:t>could bring </a:t>
            </a: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in huge amounts of data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Data is generated during workflow execution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>
                <a:latin typeface="Arial" charset="0"/>
                <a:ea typeface="ＭＳ Ｐゴシック" charset="0"/>
                <a:cs typeface="Arial" charset="0"/>
              </a:rPr>
              <a:t>Users don</a:t>
            </a:r>
            <a:r>
              <a:rPr lang="ja-JP" altLang="en-US" sz="1600" b="0" dirty="0">
                <a:latin typeface="Arial" charset="0"/>
                <a:ea typeface="ＭＳ Ｐゴシック" charset="0"/>
                <a:cs typeface="Arial" charset="0"/>
              </a:rPr>
              <a:t>’</a:t>
            </a:r>
            <a:r>
              <a:rPr lang="en-US" altLang="ja-JP" sz="1600" b="0" dirty="0">
                <a:latin typeface="Arial" charset="0"/>
                <a:ea typeface="ＭＳ Ｐゴシック" charset="0"/>
                <a:cs typeface="Arial" charset="0"/>
              </a:rPr>
              <a:t>t worry about cleaning up after they are </a:t>
            </a:r>
            <a:r>
              <a:rPr lang="en-US" altLang="ja-JP" sz="1600" b="0" dirty="0" smtClean="0">
                <a:latin typeface="Arial" charset="0"/>
                <a:ea typeface="ＭＳ Ｐゴシック" charset="0"/>
                <a:cs typeface="Arial" charset="0"/>
              </a:rPr>
              <a:t>done</a:t>
            </a:r>
            <a:br>
              <a:rPr lang="en-US" altLang="ja-JP" sz="1600" b="0" dirty="0" smtClean="0">
                <a:latin typeface="Arial" charset="0"/>
                <a:ea typeface="ＭＳ Ｐゴシック" charset="0"/>
                <a:cs typeface="Arial" charset="0"/>
              </a:rPr>
            </a:br>
            <a:endParaRPr lang="en-US" altLang="ja-JP" sz="1600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800" dirty="0" smtClean="0">
                <a:latin typeface="Arial" charset="0"/>
                <a:ea typeface="ＭＳ Ｐゴシック" charset="0"/>
                <a:cs typeface="ＭＳ Ｐゴシック" charset="0"/>
              </a:rPr>
              <a:t>Example Application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SoyKB</a:t>
            </a:r>
            <a:r>
              <a:rPr lang="en-US" sz="1600" b="0" dirty="0" smtClean="0">
                <a:latin typeface="Arial" charset="0"/>
                <a:ea typeface="ＭＳ Ｐゴシック" charset="0"/>
                <a:cs typeface="ＭＳ Ｐゴシック" charset="0"/>
              </a:rPr>
              <a:t> workflows from </a:t>
            </a:r>
            <a:r>
              <a:rPr lang="en-US" sz="1600" b="0" dirty="0" err="1" smtClean="0">
                <a:latin typeface="Arial" charset="0"/>
                <a:ea typeface="ＭＳ Ｐゴシック" charset="0"/>
                <a:cs typeface="ＭＳ Ｐゴシック" charset="0"/>
              </a:rPr>
              <a:t>iPlant</a:t>
            </a:r>
            <a:endParaRPr lang="en-US" sz="16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1600" b="0" dirty="0" err="1">
                <a:latin typeface="Arial" charset="0"/>
                <a:ea typeface="ＭＳ Ｐゴシック" charset="0"/>
                <a:cs typeface="ＭＳ Ｐゴシック" charset="0"/>
              </a:rPr>
              <a:t>Epigenomics</a:t>
            </a:r>
            <a:r>
              <a:rPr lang="en-US" sz="1600" b="0">
                <a:latin typeface="Arial" charset="0"/>
                <a:ea typeface="ＭＳ Ｐゴシック" charset="0"/>
                <a:cs typeface="ＭＳ Ｐゴシック" charset="0"/>
              </a:rPr>
              <a:t> Pipelines generating 60TB of data in a single </a:t>
            </a:r>
            <a:r>
              <a:rPr lang="en-US" sz="1600" b="0" smtClean="0"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  <a:endParaRPr lang="en-US" sz="1600" b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1800" b="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3610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File cleanup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6493036" cy="440399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Solution</a:t>
            </a: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Do cleanup after workflows finish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Does not work as the scratch may get filled much before during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execution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Arial" charset="0"/>
              </a:rPr>
              <a:t>Interleave cleanup automatically during workflow execution.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>
                <a:latin typeface="Arial" charset="0"/>
                <a:ea typeface="ＭＳ Ｐゴシック" charset="0"/>
                <a:cs typeface="Arial" charset="0"/>
              </a:rPr>
              <a:t>Requires an analysis of the workflow to determine, when a file is no longer 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required</a:t>
            </a:r>
          </a:p>
          <a:p>
            <a:pPr lvl="2" eaLnBrk="1" hangingPunct="1">
              <a:lnSpc>
                <a:spcPct val="90000"/>
              </a:lnSpc>
            </a:pPr>
            <a:endParaRPr lang="en-US" sz="1900" b="0" dirty="0" smtClean="0">
              <a:latin typeface="Arial" charset="0"/>
              <a:ea typeface="ＭＳ Ｐゴシック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sz="2100" dirty="0" smtClean="0">
                <a:latin typeface="Arial" charset="0"/>
                <a:ea typeface="ＭＳ Ｐゴシック" charset="0"/>
                <a:cs typeface="Arial" charset="0"/>
              </a:rPr>
              <a:t>Cluster the cleanup jobs by level for large workflows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Too many cleanup jobs </a:t>
            </a:r>
            <a:r>
              <a:rPr lang="en-US" sz="1900" b="0" dirty="0" err="1" smtClean="0">
                <a:latin typeface="Arial" charset="0"/>
                <a:ea typeface="ＭＳ Ｐゴシック" charset="0"/>
                <a:cs typeface="Arial" charset="0"/>
              </a:rPr>
              <a:t>adversaly</a:t>
            </a:r>
            <a:r>
              <a:rPr lang="en-US" sz="1900" b="0" dirty="0" smtClean="0">
                <a:latin typeface="Arial" charset="0"/>
                <a:ea typeface="ＭＳ Ｐゴシック" charset="0"/>
                <a:cs typeface="Arial" charset="0"/>
              </a:rPr>
              <a:t> affect the walltime of the workflow.</a:t>
            </a:r>
            <a:endParaRPr lang="en-US" sz="1900" b="0" dirty="0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4" name="Picture 3" descr="Pegasus-Executable-Workflo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36" y="1001713"/>
            <a:ext cx="2021789" cy="50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4136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File cleanup (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cont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</p:txBody>
      </p:sp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4892" y="2200985"/>
            <a:ext cx="6469108" cy="399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56" y="1001712"/>
            <a:ext cx="4397069" cy="4162955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903859" y="1263894"/>
            <a:ext cx="593534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Single </a:t>
            </a:r>
            <a:r>
              <a:rPr lang="en-US" sz="1800" b="1" dirty="0" err="1" smtClean="0"/>
              <a:t>SoyKB</a:t>
            </a:r>
            <a:r>
              <a:rPr lang="en-US" sz="1800" b="1" dirty="0" smtClean="0"/>
              <a:t> NGS Pegasus 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1800" b="1" dirty="0" smtClean="0"/>
              <a:t>Workflow with 10 input reads.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005181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Task Clustering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Cluster small running jobs together to achieve better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Each job has scheduling </a:t>
            </a: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overhead – need </a:t>
            </a: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to make this overhead worthwhile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Ideally users should run a </a:t>
            </a: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jobs that take </a:t>
            </a:r>
            <a:r>
              <a:rPr lang="en-US" b="0" dirty="0">
                <a:latin typeface="Arial" charset="0"/>
                <a:ea typeface="ＭＳ Ｐゴシック" charset="0"/>
                <a:cs typeface="Arial" charset="0"/>
              </a:rPr>
              <a:t>at least </a:t>
            </a: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10/30/60/? minutes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0" dirty="0" smtClean="0">
                <a:latin typeface="Arial" charset="0"/>
                <a:ea typeface="ＭＳ Ｐゴシック" charset="0"/>
                <a:cs typeface="Arial" charset="0"/>
              </a:rPr>
              <a:t>Clustered tasks can reuse common input data – less data transfers</a:t>
            </a:r>
            <a:endParaRPr lang="en-US" b="0" dirty="0">
              <a:latin typeface="Arial" charset="0"/>
              <a:ea typeface="ＭＳ Ｐゴシック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TextBox 4106"/>
          <p:cNvSpPr txBox="1">
            <a:spLocks noChangeArrowheads="1"/>
          </p:cNvSpPr>
          <p:nvPr/>
        </p:nvSpPr>
        <p:spPr bwMode="auto">
          <a:xfrm>
            <a:off x="3116199" y="5827082"/>
            <a:ext cx="248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Horizontal </a:t>
            </a:r>
            <a:r>
              <a:rPr lang="en-US" sz="1800" dirty="0">
                <a:solidFill>
                  <a:srgbClr val="FF0000"/>
                </a:solidFill>
              </a:rPr>
              <a:t>clustering</a:t>
            </a:r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560628"/>
              </p:ext>
            </p:extLst>
          </p:nvPr>
        </p:nvGraphicFramePr>
        <p:xfrm>
          <a:off x="300301" y="3623300"/>
          <a:ext cx="2343873" cy="2273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Visio" r:id="rId4" imgW="4864100" imgH="4724400" progId="Visio.Drawing.11">
                  <p:embed/>
                </p:oleObj>
              </mc:Choice>
              <mc:Fallback>
                <p:oleObj name="Visio" r:id="rId4" imgW="4864100" imgH="4724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01" y="3623300"/>
                        <a:ext cx="2343873" cy="22739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863209"/>
              </p:ext>
            </p:extLst>
          </p:nvPr>
        </p:nvGraphicFramePr>
        <p:xfrm>
          <a:off x="3074559" y="3620888"/>
          <a:ext cx="2482663" cy="2167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Visio" r:id="rId6" imgW="5397500" imgH="4724400" progId="Visio.Drawing.11">
                  <p:embed/>
                </p:oleObj>
              </mc:Choice>
              <mc:Fallback>
                <p:oleObj name="Visio" r:id="rId6" imgW="5397500" imgH="4724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559" y="3620888"/>
                        <a:ext cx="2482663" cy="21674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1935827"/>
              </p:ext>
            </p:extLst>
          </p:nvPr>
        </p:nvGraphicFramePr>
        <p:xfrm>
          <a:off x="5961514" y="3601792"/>
          <a:ext cx="2449873" cy="2179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Visio" r:id="rId8" imgW="5308600" imgH="4724400" progId="Visio.Drawing.11">
                  <p:embed/>
                </p:oleObj>
              </mc:Choice>
              <mc:Fallback>
                <p:oleObj name="Visio" r:id="rId8" imgW="5308600" imgH="47244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1514" y="3601792"/>
                        <a:ext cx="2449873" cy="2179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4106"/>
          <p:cNvSpPr txBox="1">
            <a:spLocks noChangeArrowheads="1"/>
          </p:cNvSpPr>
          <p:nvPr/>
        </p:nvSpPr>
        <p:spPr bwMode="auto">
          <a:xfrm>
            <a:off x="6013564" y="5843498"/>
            <a:ext cx="2489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Label-based clustering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 bwMode="auto">
          <a:xfrm>
            <a:off x="3064149" y="6336517"/>
            <a:ext cx="3393703" cy="4001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Also: 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time-based clustering</a:t>
            </a:r>
          </a:p>
        </p:txBody>
      </p:sp>
    </p:spTree>
    <p:extLst>
      <p:ext uri="{BB962C8B-B14F-4D97-AF65-F5344CB8AC3E}">
        <p14:creationId xmlns:p14="http://schemas.microsoft.com/office/powerpoint/2010/main" val="260102771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Fine-Grained Workflows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 smtClean="0"/>
              <a:t>Problem: Many scientific workflows are fine-grained</a:t>
            </a:r>
          </a:p>
          <a:p>
            <a:pPr lvl="1" eaLnBrk="1" hangingPunct="1"/>
            <a:r>
              <a:rPr lang="en-US" b="0" dirty="0" smtClean="0"/>
              <a:t>Thousands of tasks</a:t>
            </a:r>
          </a:p>
          <a:p>
            <a:pPr lvl="1" eaLnBrk="1" hangingPunct="1"/>
            <a:r>
              <a:rPr lang="en-US" b="0" dirty="0" smtClean="0"/>
              <a:t>Short duration</a:t>
            </a:r>
          </a:p>
          <a:p>
            <a:pPr lvl="1" eaLnBrk="1" hangingPunct="1"/>
            <a:r>
              <a:rPr lang="en-US" b="0" dirty="0" smtClean="0"/>
              <a:t>Serial</a:t>
            </a:r>
          </a:p>
          <a:p>
            <a:pPr eaLnBrk="1" hangingPunct="1"/>
            <a:r>
              <a:rPr lang="en-US" dirty="0" smtClean="0"/>
              <a:t>Collectively, these tasks require distributed resources to finish in a reasonable time, but individually they are relatively small</a:t>
            </a:r>
          </a:p>
          <a:p>
            <a:pPr lvl="1" eaLnBrk="1" hangingPunct="1"/>
            <a:r>
              <a:rPr lang="en-US" b="0" dirty="0" smtClean="0"/>
              <a:t>Touch many GB or TB of data</a:t>
            </a:r>
          </a:p>
          <a:p>
            <a:pPr lvl="1" eaLnBrk="1" hangingPunct="1"/>
            <a:r>
              <a:rPr lang="en-US" b="0" dirty="0"/>
              <a:t>C</a:t>
            </a:r>
            <a:r>
              <a:rPr lang="en-US" b="0" dirty="0" smtClean="0"/>
              <a:t>onsume thousands of CPU hours</a:t>
            </a:r>
          </a:p>
          <a:p>
            <a:pPr eaLnBrk="1" hangingPunct="1"/>
            <a:r>
              <a:rPr lang="en-US" dirty="0" smtClean="0"/>
              <a:t>Many large-scale compute resources are optimized for a few, large, parallel jobs, not many small, serial jobs</a:t>
            </a:r>
          </a:p>
          <a:p>
            <a:pPr lvl="1" eaLnBrk="1" hangingPunct="1"/>
            <a:r>
              <a:rPr lang="en-US" b="0" dirty="0" smtClean="0"/>
              <a:t>Serial tasks face long queue times</a:t>
            </a:r>
            <a:r>
              <a:rPr lang="en-US" b="0" dirty="0"/>
              <a:t> </a:t>
            </a:r>
            <a:r>
              <a:rPr lang="en-US" b="0" dirty="0" smtClean="0"/>
              <a:t>due to low priority</a:t>
            </a:r>
          </a:p>
          <a:p>
            <a:pPr lvl="1" eaLnBrk="1" hangingPunct="1"/>
            <a:r>
              <a:rPr lang="en-US" b="0" dirty="0" smtClean="0"/>
              <a:t>Batch schedulers have low throughput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1238804" y="5570827"/>
            <a:ext cx="67353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Results in poor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workflow performance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83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ChangeArrowheads="1"/>
          </p:cNvSpPr>
          <p:nvPr/>
        </p:nvSpPr>
        <p:spPr bwMode="auto">
          <a:xfrm>
            <a:off x="4209291" y="876896"/>
            <a:ext cx="4540250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2"/>
                </a:solidFill>
              </a:rPr>
              <a:t>CyberShake</a:t>
            </a:r>
            <a:r>
              <a:rPr lang="en-US" sz="2400" b="1" dirty="0">
                <a:solidFill>
                  <a:schemeClr val="tx2"/>
                </a:solidFill>
              </a:rPr>
              <a:t> PSHA Workflow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9304" y="4362711"/>
            <a:ext cx="4285208" cy="194495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Font typeface="Wingdings" charset="0"/>
              <a:buNone/>
              <a:defRPr/>
            </a:pPr>
            <a:r>
              <a:rPr lang="en-US" sz="1600" b="1" dirty="0" smtClean="0"/>
              <a:t>2014: 286 Sites, 4 models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site = one workflow</a:t>
            </a:r>
          </a:p>
          <a:p>
            <a:pPr>
              <a:lnSpc>
                <a:spcPct val="120000"/>
              </a:lnSpc>
              <a:defRPr/>
            </a:pPr>
            <a:r>
              <a:rPr lang="en-US" sz="1600" dirty="0" smtClean="0"/>
              <a:t>Each workflow has</a:t>
            </a:r>
            <a:r>
              <a:rPr lang="en-US" sz="1600" dirty="0"/>
              <a:t> </a:t>
            </a:r>
            <a:r>
              <a:rPr lang="en-US" sz="1600" b="1" dirty="0" smtClean="0"/>
              <a:t>420,000 tasks in 21 jobs</a:t>
            </a:r>
            <a:endParaRPr lang="en-US" sz="1600" dirty="0" smtClean="0"/>
          </a:p>
        </p:txBody>
      </p:sp>
      <p:sp>
        <p:nvSpPr>
          <p:cNvPr id="22534" name="Content Placeholder 12"/>
          <p:cNvSpPr txBox="1">
            <a:spLocks/>
          </p:cNvSpPr>
          <p:nvPr/>
        </p:nvSpPr>
        <p:spPr bwMode="auto">
          <a:xfrm>
            <a:off x="3238500" y="1138962"/>
            <a:ext cx="5905500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algn="l">
              <a:spcBef>
                <a:spcPct val="20000"/>
              </a:spcBef>
            </a:pPr>
            <a:endParaRPr lang="en-US" sz="1600" b="1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Builders ask seismologists: </a:t>
            </a:r>
            <a:r>
              <a:rPr lang="ja-JP" altLang="en-US" sz="1600" dirty="0"/>
              <a:t>“</a:t>
            </a:r>
            <a:r>
              <a:rPr lang="en-US" altLang="ja-JP" sz="1600" dirty="0"/>
              <a:t>What will the peak ground motion be at my new building in the next 50 years?</a:t>
            </a:r>
            <a:r>
              <a:rPr lang="ja-JP" altLang="en-US" sz="1600" dirty="0" smtClean="0"/>
              <a:t>”</a:t>
            </a:r>
            <a:endParaRPr lang="en-US" altLang="ja-JP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r>
              <a:rPr lang="en-US" sz="1600" dirty="0"/>
              <a:t>Seismologists answer this question using Probabilistic Seismic Hazard Analysis (PSHA)</a:t>
            </a:r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600" dirty="0"/>
          </a:p>
          <a:p>
            <a:pPr lvl="1" algn="l">
              <a:spcBef>
                <a:spcPct val="20000"/>
              </a:spcBef>
              <a:buFont typeface="Wingdings" charset="0"/>
              <a:buChar char=""/>
            </a:pPr>
            <a:endParaRPr lang="en-US" sz="1200" b="1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285572" y="345357"/>
            <a:ext cx="833714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600" b="1" dirty="0" smtClean="0">
                <a:solidFill>
                  <a:schemeClr val="bg1"/>
                </a:solidFill>
                <a:latin typeface="Arial" pitchFamily="34" charset="0"/>
                <a:ea typeface="+mj-ea"/>
                <a:cs typeface="Arial" pitchFamily="34" charset="0"/>
              </a:rPr>
              <a:t>Fine Grained Workflows</a:t>
            </a:r>
            <a:endParaRPr kumimoji="0" lang="en-US" sz="2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pic>
        <p:nvPicPr>
          <p:cNvPr id="6" name="Picture 5" descr="Study_14.2_GPU_CVMS426_with_sites.1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156" y="617078"/>
            <a:ext cx="4470037" cy="4034953"/>
          </a:xfrm>
          <a:prstGeom prst="rect">
            <a:avLst/>
          </a:prstGeom>
        </p:spPr>
      </p:pic>
      <p:pic>
        <p:nvPicPr>
          <p:cNvPr id="7" name="Picture 6" descr="img-cybershake-workflow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194" y="2571750"/>
            <a:ext cx="4395207" cy="431799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12262261">
            <a:off x="3701468" y="3489739"/>
            <a:ext cx="762000" cy="74913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211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Grained Workflows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35548"/>
            <a:ext cx="8229600" cy="3749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Solution: </a:t>
            </a:r>
            <a:r>
              <a:rPr lang="en-US" dirty="0"/>
              <a:t>Pegasus-MPI-Cluster</a:t>
            </a:r>
          </a:p>
          <a:p>
            <a:r>
              <a:rPr lang="en-US" b="0" dirty="0" smtClean="0"/>
              <a:t>A master/worker task scheduler for running fine-grained workflows on batch systems</a:t>
            </a:r>
          </a:p>
          <a:p>
            <a:r>
              <a:rPr lang="en-US" b="0" dirty="0" smtClean="0"/>
              <a:t>Runs as an MPI job</a:t>
            </a:r>
          </a:p>
          <a:p>
            <a:pPr lvl="1"/>
            <a:r>
              <a:rPr lang="en-US" b="0" dirty="0" smtClean="0"/>
              <a:t>Uses MPI to implement master/worker protocol</a:t>
            </a:r>
          </a:p>
          <a:p>
            <a:r>
              <a:rPr lang="en-US" b="0" dirty="0" smtClean="0"/>
              <a:t>Works on most HPC systems</a:t>
            </a:r>
          </a:p>
          <a:p>
            <a:pPr lvl="1"/>
            <a:r>
              <a:rPr lang="en-US" b="0" dirty="0" smtClean="0"/>
              <a:t>Requires: MPI, a shared file system, and fork()</a:t>
            </a:r>
          </a:p>
          <a:p>
            <a:r>
              <a:rPr lang="en-US" b="0" dirty="0" smtClean="0"/>
              <a:t>Allows sub-graphs of a Pegasus workflow to be submitted as monolithic jobs to remote resources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363236" y="4793435"/>
            <a:ext cx="4040292" cy="1507067"/>
            <a:chOff x="106257" y="4751916"/>
            <a:chExt cx="4040292" cy="1507067"/>
          </a:xfrm>
        </p:grpSpPr>
        <p:sp>
          <p:nvSpPr>
            <p:cNvPr id="3" name="Rectangle 2"/>
            <p:cNvSpPr/>
            <p:nvPr/>
          </p:nvSpPr>
          <p:spPr>
            <a:xfrm>
              <a:off x="1001521" y="5194534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Master</a:t>
              </a:r>
            </a:p>
            <a:p>
              <a:pPr algn="ctr"/>
              <a:r>
                <a:rPr lang="en-US" sz="1200" dirty="0" smtClean="0"/>
                <a:t>(rank 0)</a:t>
              </a:r>
              <a:endParaRPr lang="en-US" sz="1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343149" y="47519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495549" y="49043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647949" y="50567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00349" y="52091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52749" y="53615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05149" y="55139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57549" y="5666316"/>
              <a:ext cx="889000" cy="592667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Worker</a:t>
              </a:r>
            </a:p>
            <a:p>
              <a:pPr algn="ctr"/>
              <a:r>
                <a:rPr lang="en-US" sz="1200" dirty="0" smtClean="0"/>
                <a:t>(rank 1-N)</a:t>
              </a:r>
              <a:endParaRPr lang="en-US" sz="1200" dirty="0"/>
            </a:p>
          </p:txBody>
        </p:sp>
        <p:cxnSp>
          <p:nvCxnSpPr>
            <p:cNvPr id="20" name="Straight Arrow Connector 19"/>
            <p:cNvCxnSpPr>
              <a:stCxn id="3" idx="3"/>
              <a:endCxn id="7" idx="1"/>
            </p:cNvCxnSpPr>
            <p:nvPr/>
          </p:nvCxnSpPr>
          <p:spPr>
            <a:xfrm flipV="1">
              <a:off x="1890521" y="5048250"/>
              <a:ext cx="452628" cy="4426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3" idx="3"/>
              <a:endCxn id="16" idx="1"/>
            </p:cNvCxnSpPr>
            <p:nvPr/>
          </p:nvCxnSpPr>
          <p:spPr>
            <a:xfrm>
              <a:off x="1890521" y="5490868"/>
              <a:ext cx="1062228" cy="1669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3" idx="3"/>
              <a:endCxn id="18" idx="1"/>
            </p:cNvCxnSpPr>
            <p:nvPr/>
          </p:nvCxnSpPr>
          <p:spPr>
            <a:xfrm>
              <a:off x="1890521" y="5490868"/>
              <a:ext cx="1367028" cy="4717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106257" y="5079762"/>
              <a:ext cx="441960" cy="707439"/>
              <a:chOff x="106257" y="4867860"/>
              <a:chExt cx="441960" cy="70743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8657" y="4867860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395817" y="5056716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258657" y="5251449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06257" y="5067298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11057" y="5438139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6257" y="5438139"/>
                <a:ext cx="137160" cy="1371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>
                <a:stCxn id="28" idx="3"/>
                <a:endCxn id="31" idx="7"/>
              </p:cNvCxnSpPr>
              <p:nvPr/>
            </p:nvCxnSpPr>
            <p:spPr>
              <a:xfrm flipH="1">
                <a:off x="223330" y="4984933"/>
                <a:ext cx="55414" cy="10245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30" idx="7"/>
              </p:cNvCxnSpPr>
              <p:nvPr/>
            </p:nvCxnSpPr>
            <p:spPr>
              <a:xfrm flipH="1">
                <a:off x="375730" y="5173789"/>
                <a:ext cx="40174" cy="9774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28" idx="5"/>
                <a:endCxn id="29" idx="1"/>
              </p:cNvCxnSpPr>
              <p:nvPr/>
            </p:nvCxnSpPr>
            <p:spPr>
              <a:xfrm>
                <a:off x="375730" y="4984933"/>
                <a:ext cx="40174" cy="9187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30" idx="5"/>
                <a:endCxn id="32" idx="1"/>
              </p:cNvCxnSpPr>
              <p:nvPr/>
            </p:nvCxnSpPr>
            <p:spPr>
              <a:xfrm>
                <a:off x="375730" y="5368522"/>
                <a:ext cx="55414" cy="8970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31" idx="5"/>
                <a:endCxn id="30" idx="1"/>
              </p:cNvCxnSpPr>
              <p:nvPr/>
            </p:nvCxnSpPr>
            <p:spPr>
              <a:xfrm>
                <a:off x="223330" y="5184371"/>
                <a:ext cx="55414" cy="87165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30" idx="3"/>
                <a:endCxn id="33" idx="7"/>
              </p:cNvCxnSpPr>
              <p:nvPr/>
            </p:nvCxnSpPr>
            <p:spPr>
              <a:xfrm flipH="1">
                <a:off x="223330" y="5368522"/>
                <a:ext cx="55414" cy="89704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Right Arrow 53"/>
            <p:cNvSpPr/>
            <p:nvPr/>
          </p:nvSpPr>
          <p:spPr>
            <a:xfrm>
              <a:off x="631983" y="5483197"/>
              <a:ext cx="235849" cy="9035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85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PMC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Fault Tolerance</a:t>
            </a:r>
          </a:p>
          <a:p>
            <a:pPr lvl="1"/>
            <a:r>
              <a:rPr lang="en-US" b="0" dirty="0" smtClean="0"/>
              <a:t>Retries at the task level (master resends task to another worker)</a:t>
            </a:r>
          </a:p>
          <a:p>
            <a:pPr lvl="1"/>
            <a:r>
              <a:rPr lang="en-US" b="0" dirty="0" smtClean="0"/>
              <a:t>Retries at the workflow level (using a transaction log to record progress)</a:t>
            </a:r>
          </a:p>
          <a:p>
            <a:r>
              <a:rPr lang="en-US" dirty="0" smtClean="0"/>
              <a:t>Resource-aware scheduling</a:t>
            </a:r>
          </a:p>
          <a:p>
            <a:pPr lvl="1"/>
            <a:r>
              <a:rPr lang="en-US" b="0" dirty="0" smtClean="0"/>
              <a:t>Many HPC machines have low memory/core</a:t>
            </a:r>
          </a:p>
          <a:p>
            <a:pPr lvl="1"/>
            <a:r>
              <a:rPr lang="en-US" b="0" dirty="0" smtClean="0"/>
              <a:t>PMC can allocate memory and cores to a task, and force other slots on the same node to be idle</a:t>
            </a:r>
          </a:p>
          <a:p>
            <a:r>
              <a:rPr lang="en-US" dirty="0" smtClean="0"/>
              <a:t>I/O Forwarding</a:t>
            </a:r>
          </a:p>
          <a:p>
            <a:pPr lvl="1"/>
            <a:r>
              <a:rPr lang="en-US" b="0" dirty="0" smtClean="0"/>
              <a:t>Small tasks == small I/O == poor performance</a:t>
            </a:r>
          </a:p>
          <a:p>
            <a:pPr lvl="1"/>
            <a:r>
              <a:rPr lang="en-US" b="0" dirty="0" smtClean="0"/>
              <a:t>PMC reads data off of pipes from worker and forwards it using MPI messages to a central I/O process, which collects the data and writes it to disk</a:t>
            </a:r>
          </a:p>
          <a:p>
            <a:pPr lvl="1"/>
            <a:r>
              <a:rPr lang="en-US" b="0" dirty="0" smtClean="0"/>
              <a:t>Writes are not interleaved, no locking required for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1944162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8379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- I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Portability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/ Reuse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User created workflows can easily 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be mapped to and </a:t>
            </a:r>
            <a:r>
              <a:rPr lang="en-US" sz="2000" b="0" dirty="0">
                <a:latin typeface="Arial" charset="0"/>
                <a:ea typeface="ＭＳ Ｐゴシック" charset="0"/>
              </a:rPr>
              <a:t>run in different environments without alteration. </a:t>
            </a: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 marL="457200" lvl="1" indent="0">
              <a:buNone/>
              <a:defRPr/>
            </a:pP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Data Management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Pegasus handles replica selection, data transfers and output registrations in data catalogs. These tasks are added to a workflow as auxiliary jobs by the Pegasus planner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</a:p>
          <a:p>
            <a:pPr marL="457200" lvl="1" indent="0">
              <a:buNone/>
            </a:pPr>
            <a:endParaRPr lang="en-US" sz="2000" b="0" dirty="0" smtClean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Performance</a:t>
            </a:r>
          </a:p>
          <a:p>
            <a:pPr lvl="1">
              <a:defRPr/>
            </a:pPr>
            <a:r>
              <a:rPr lang="en-US" sz="2000" b="0" dirty="0">
                <a:latin typeface="Arial" charset="0"/>
                <a:ea typeface="ＭＳ Ｐゴシック" charset="0"/>
              </a:rPr>
              <a:t>The Pegasus mapper can reorder, group, and prioritize tasks in order to increase the overall workflow performance.</a:t>
            </a: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40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2:00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–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: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0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Introduction and Tutorial on Pegasus</a:t>
            </a:r>
          </a:p>
          <a:p>
            <a:r>
              <a:rPr lang="en-US" dirty="0" smtClean="0"/>
              <a:t>12:00</a:t>
            </a:r>
            <a:r>
              <a:rPr lang="en-US" dirty="0"/>
              <a:t> – </a:t>
            </a:r>
            <a:r>
              <a:rPr lang="en-US" dirty="0" smtClean="0"/>
              <a:t>1:00 Lunch</a:t>
            </a:r>
          </a:p>
          <a:p>
            <a:r>
              <a:rPr lang="en-US" dirty="0" smtClean="0"/>
              <a:t>1:00 – 3:00 Features addressing user problems</a:t>
            </a:r>
          </a:p>
          <a:p>
            <a:r>
              <a:rPr lang="en-US" dirty="0" smtClean="0"/>
              <a:t>2:00 – 3:00 </a:t>
            </a:r>
            <a:r>
              <a:rPr lang="en-US" dirty="0"/>
              <a:t>Getting Pegasus to your </a:t>
            </a:r>
            <a:r>
              <a:rPr lang="en-US" dirty="0" smtClean="0"/>
              <a:t>campus</a:t>
            </a:r>
          </a:p>
          <a:p>
            <a:r>
              <a:rPr lang="en-US" dirty="0" smtClean="0"/>
              <a:t>3:00 Adjourn</a:t>
            </a:r>
          </a:p>
        </p:txBody>
      </p:sp>
    </p:spTree>
    <p:extLst>
      <p:ext uri="{BB962C8B-B14F-4D97-AF65-F5344CB8AC3E}">
        <p14:creationId xmlns:p14="http://schemas.microsoft.com/office/powerpoint/2010/main" val="2506326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40952"/>
            <a:ext cx="8229600" cy="727075"/>
          </a:xfrm>
        </p:spPr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What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Does Pegasus provide an Application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- II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5"/>
            <a:ext cx="8229600" cy="4643846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Provenance</a:t>
            </a:r>
          </a:p>
          <a:p>
            <a:pPr lvl="1"/>
            <a:r>
              <a:rPr lang="en-US" sz="2000" b="0" dirty="0" smtClean="0">
                <a:latin typeface="Arial" charset="0"/>
                <a:ea typeface="ＭＳ Ｐゴシック" charset="0"/>
              </a:rPr>
              <a:t>Provenance </a:t>
            </a:r>
            <a:r>
              <a:rPr lang="en-US" sz="2000" b="0" dirty="0">
                <a:latin typeface="Arial" charset="0"/>
                <a:ea typeface="ＭＳ Ｐゴシック" charset="0"/>
              </a:rPr>
              <a:t>data is collected in a database, and the data can be summaries with tools such as pegasus-statistics, pegasus-plots, or directly with SQL queries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Reliability 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and Debugging Tools</a:t>
            </a:r>
          </a:p>
          <a:p>
            <a:pPr lvl="1"/>
            <a:r>
              <a:rPr lang="en-US" sz="2000" b="0" dirty="0">
                <a:latin typeface="Arial" charset="0"/>
                <a:ea typeface="ＭＳ Ｐゴシック" charset="0"/>
              </a:rPr>
              <a:t>Jobs and data transfers are automatically retried in case of failures. Debugging tools such as pegasus-analyzer helps the user to debug the workflow in case of non-recoverable failures</a:t>
            </a:r>
            <a:r>
              <a:rPr lang="en-US" sz="2000" b="0" dirty="0" smtClean="0">
                <a:latin typeface="Arial" charset="0"/>
                <a:ea typeface="ＭＳ Ｐゴシック" charset="0"/>
              </a:rPr>
              <a:t>.</a:t>
            </a:r>
            <a:br>
              <a:rPr lang="en-US" sz="2000" b="0" dirty="0" smtClean="0">
                <a:latin typeface="Arial" charset="0"/>
                <a:ea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Scalability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Hierarchal workflows</a:t>
            </a:r>
          </a:p>
          <a:p>
            <a:pPr lvl="1">
              <a:defRPr/>
            </a:pP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Scale to hundreds of thousands of nodes in a workflow.</a:t>
            </a: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endParaRPr lang="en-US" sz="2000" b="0" dirty="0">
              <a:latin typeface="Arial" charset="0"/>
              <a:ea typeface="ＭＳ Ｐゴシック" charset="0"/>
            </a:endParaRPr>
          </a:p>
          <a:p>
            <a:pPr lvl="1"/>
            <a:endParaRPr lang="en-US" sz="2000" b="0" dirty="0" smtClean="0">
              <a:latin typeface="Arial" charset="0"/>
              <a:ea typeface="ＭＳ Ｐゴシック" charset="0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400" dirty="0"/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-457200" y="42433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9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52578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>
                <a:solidFill>
                  <a:srgbClr val="518AC4"/>
                </a:solidFill>
                <a:latin typeface="Calisto MT"/>
                <a:cs typeface="Calisto MT"/>
              </a:rPr>
              <a:t>If you get stuck…</a:t>
            </a:r>
            <a:endParaRPr lang="en-US" sz="3600" dirty="0">
              <a:solidFill>
                <a:srgbClr val="518AC4"/>
              </a:solidFill>
              <a:latin typeface="Calisto MT"/>
              <a:cs typeface="Calisto MT"/>
            </a:endParaRP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And you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 </a:t>
            </a:r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draw….</a:t>
            </a: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pPr lvl="3"/>
            <a:r>
              <a:rPr lang="en-US" sz="22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	</a:t>
            </a:r>
            <a:r>
              <a:rPr lang="en-US" sz="22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				</a:t>
            </a:r>
            <a:r>
              <a:rPr lang="en-US" sz="2400" dirty="0" smtClean="0">
                <a:solidFill>
                  <a:srgbClr val="800000"/>
                </a:solidFill>
                <a:latin typeface="Calisto MT" charset="0"/>
                <a:cs typeface="Calisto MT" charset="0"/>
              </a:rPr>
              <a:t>We </a:t>
            </a:r>
            <a:r>
              <a:rPr lang="en-US" sz="2400" dirty="0">
                <a:solidFill>
                  <a:srgbClr val="800000"/>
                </a:solidFill>
                <a:latin typeface="Calisto MT" charset="0"/>
                <a:cs typeface="Calisto MT" charset="0"/>
              </a:rPr>
              <a:t>can help you!</a:t>
            </a:r>
          </a:p>
          <a:p>
            <a:pPr lvl="3"/>
            <a:endParaRPr lang="en-US" sz="1400" dirty="0" smtClean="0">
              <a:solidFill>
                <a:srgbClr val="800000"/>
              </a:solidFill>
              <a:latin typeface="Calisto MT" charset="0"/>
              <a:cs typeface="Calisto MT" charset="0"/>
            </a:endParaRPr>
          </a:p>
          <a:p>
            <a:endParaRPr lang="en-US" sz="2200" dirty="0">
              <a:solidFill>
                <a:srgbClr val="800000"/>
              </a:solidFill>
              <a:latin typeface="Calisto MT" charset="0"/>
              <a:cs typeface="Calisto M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0E64684-F5AD-3740-AFEE-6E363FF2BEB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68500"/>
            <a:ext cx="3117850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Docume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492750" y="-28575"/>
            <a:ext cx="3802063" cy="491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297" y="1791683"/>
            <a:ext cx="46736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78190" y="5616118"/>
            <a:ext cx="38277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latin typeface="Arial"/>
                <a:ea typeface="ＭＳ Ｐゴシック" charset="0"/>
                <a:cs typeface="Arial"/>
              </a:rPr>
              <a:t>Support: </a:t>
            </a:r>
            <a:r>
              <a:rPr lang="en-US" dirty="0">
                <a:latin typeface="Arial"/>
                <a:ea typeface="ＭＳ Ｐゴシック" charset="0"/>
                <a:cs typeface="Arial"/>
                <a:hlinkClick r:id="rId5"/>
              </a:rPr>
              <a:t>pegasus-support@isi.edu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 </a:t>
            </a:r>
          </a:p>
          <a:p>
            <a:pPr eaLnBrk="1" hangingPunct="1">
              <a:defRPr/>
            </a:pPr>
            <a:r>
              <a:rPr lang="en-US" dirty="0" smtClean="0">
                <a:latin typeface="Arial"/>
                <a:ea typeface="ＭＳ Ｐゴシック" charset="0"/>
                <a:cs typeface="Arial"/>
                <a:hlinkClick r:id="rId6"/>
              </a:rPr>
              <a:t>               pegasus-users@isi.edu</a:t>
            </a:r>
            <a:r>
              <a:rPr lang="en-US" dirty="0" smtClean="0">
                <a:latin typeface="Arial"/>
                <a:ea typeface="ＭＳ Ｐゴシック" charset="0"/>
                <a:cs typeface="Arial"/>
              </a:rPr>
              <a:t>  </a:t>
            </a:r>
            <a:r>
              <a:rPr lang="en-US" dirty="0">
                <a:latin typeface="Arial"/>
                <a:ea typeface="ＭＳ Ｐゴシック" charset="0"/>
                <a:cs typeface="Arial"/>
              </a:rPr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309318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10:00 </a:t>
            </a:r>
            <a:r>
              <a:rPr lang="en-US" dirty="0"/>
              <a:t>–</a:t>
            </a:r>
            <a:r>
              <a:rPr lang="en-US" dirty="0" smtClean="0"/>
              <a:t> 12:00 Introduction and Tutorial on Pegasus</a:t>
            </a:r>
          </a:p>
          <a:p>
            <a:r>
              <a:rPr lang="en-US" dirty="0" smtClean="0">
                <a:solidFill>
                  <a:srgbClr val="36628F"/>
                </a:solidFill>
              </a:rPr>
              <a:t>12:00</a:t>
            </a:r>
            <a:r>
              <a:rPr lang="en-US" dirty="0">
                <a:solidFill>
                  <a:srgbClr val="36628F"/>
                </a:solidFill>
              </a:rPr>
              <a:t> – </a:t>
            </a:r>
            <a:r>
              <a:rPr lang="en-US" dirty="0" smtClean="0">
                <a:solidFill>
                  <a:srgbClr val="36628F"/>
                </a:solidFill>
              </a:rPr>
              <a:t>1:00 Lunch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1:00 – 2:00 Advanced features addressing user problems</a:t>
            </a:r>
          </a:p>
          <a:p>
            <a:r>
              <a:rPr lang="en-US" dirty="0"/>
              <a:t>2:00 – 3:00 Getting Pegasus to your campus</a:t>
            </a:r>
            <a:r>
              <a:rPr lang="en-US" dirty="0" smtClean="0"/>
              <a:t>.</a:t>
            </a:r>
          </a:p>
          <a:p>
            <a:r>
              <a:rPr lang="en-US" dirty="0" smtClean="0"/>
              <a:t>3:00 Adjourn</a:t>
            </a:r>
          </a:p>
        </p:txBody>
      </p:sp>
    </p:spTree>
    <p:extLst>
      <p:ext uri="{BB962C8B-B14F-4D97-AF65-F5344CB8AC3E}">
        <p14:creationId xmlns:p14="http://schemas.microsoft.com/office/powerpoint/2010/main" val="1640688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Information</a:t>
            </a:r>
            <a:endParaRPr lang="en-US" dirty="0"/>
          </a:p>
        </p:txBody>
      </p:sp>
      <p:sp>
        <p:nvSpPr>
          <p:cNvPr id="95235" name="Shap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600" dirty="0" smtClean="0">
                <a:ea typeface="ＭＳ Ｐゴシック" charset="0"/>
                <a:cs typeface="ＭＳ Ｐゴシック" charset="0"/>
              </a:rPr>
              <a:t>Pegasus Website:</a:t>
            </a:r>
          </a:p>
          <a:p>
            <a:pPr lvl="1" eaLnBrk="1" hangingPunct="1">
              <a:defRPr/>
            </a:pPr>
            <a:r>
              <a:rPr lang="en-US" sz="2200" dirty="0" smtClean="0">
                <a:ea typeface="ＭＳ Ｐゴシック" charset="0"/>
                <a:cs typeface="ＭＳ Ｐゴシック" charset="0"/>
                <a:hlinkClick r:id="rId3"/>
              </a:rPr>
              <a:t>http</a:t>
            </a:r>
            <a:r>
              <a:rPr lang="en-US" sz="2200" dirty="0">
                <a:ea typeface="ＭＳ Ｐゴシック" charset="0"/>
                <a:cs typeface="ＭＳ Ｐゴシック" charset="0"/>
                <a:hlinkClick r:id="rId3"/>
              </a:rPr>
              <a:t>://</a:t>
            </a:r>
            <a:r>
              <a:rPr lang="en-US" sz="2200" dirty="0" smtClean="0">
                <a:ea typeface="ＭＳ Ｐゴシック" charset="0"/>
                <a:cs typeface="ＭＳ Ｐゴシック" charset="0"/>
                <a:hlinkClick r:id="rId3"/>
              </a:rPr>
              <a:t>pegasus.isi.edu</a:t>
            </a:r>
            <a:endParaRPr lang="en-US" sz="2200" dirty="0" smtClean="0"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sz="2600" dirty="0" smtClean="0">
                <a:ea typeface="ＭＳ Ｐゴシック" charset="0"/>
                <a:cs typeface="ＭＳ Ｐゴシック" charset="0"/>
              </a:rPr>
              <a:t>Tutorial:</a:t>
            </a:r>
          </a:p>
          <a:p>
            <a:pPr lvl="1" eaLnBrk="1" hangingPunct="1">
              <a:defRPr/>
            </a:pPr>
            <a:r>
              <a:rPr lang="en-US" sz="2200" dirty="0" smtClean="0">
                <a:ea typeface="ＭＳ Ｐゴシック" charset="0"/>
                <a:cs typeface="ＭＳ Ｐゴシック" charset="0"/>
                <a:hlinkClick r:id="rId4"/>
              </a:rPr>
              <a:t>http://pegasus.isi.edu/wms/docs/latest/tutorial.php</a:t>
            </a:r>
            <a:endParaRPr lang="en-US" sz="2200" dirty="0" smtClean="0"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sz="2600" dirty="0" smtClean="0">
                <a:ea typeface="ＭＳ Ｐゴシック" charset="0"/>
                <a:cs typeface="ＭＳ Ｐゴシック" charset="0"/>
              </a:rPr>
              <a:t>Documentation:</a:t>
            </a:r>
          </a:p>
          <a:p>
            <a:pPr lvl="1" eaLnBrk="1" hangingPunct="1">
              <a:defRPr/>
            </a:pPr>
            <a:r>
              <a:rPr lang="en-US" sz="2200" dirty="0" smtClean="0">
                <a:ea typeface="ＭＳ Ｐゴシック" charset="0"/>
                <a:cs typeface="ＭＳ Ｐゴシック" charset="0"/>
                <a:hlinkClick r:id="rId5"/>
              </a:rPr>
              <a:t>http://pegasus.isi.edu/documentation</a:t>
            </a:r>
            <a:endParaRPr lang="en-US" sz="2200" dirty="0"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sz="2600" dirty="0">
                <a:latin typeface="Arial"/>
                <a:ea typeface="ＭＳ Ｐゴシック" charset="0"/>
                <a:cs typeface="Arial"/>
              </a:rPr>
              <a:t>Support:  </a:t>
            </a:r>
            <a:r>
              <a:rPr lang="en-US" sz="2600" dirty="0">
                <a:latin typeface="Arial"/>
                <a:ea typeface="ＭＳ Ｐゴシック" charset="0"/>
                <a:cs typeface="Arial"/>
                <a:hlinkClick r:id="rId6"/>
              </a:rPr>
              <a:t>pegasus-users@isi.edu</a:t>
            </a:r>
            <a:r>
              <a:rPr lang="en-US" sz="2600" dirty="0">
                <a:latin typeface="Arial"/>
                <a:ea typeface="ＭＳ Ｐゴシック" charset="0"/>
                <a:cs typeface="Arial"/>
              </a:rPr>
              <a:t>               			                </a:t>
            </a:r>
            <a:r>
              <a:rPr lang="en-US" sz="2600" dirty="0">
                <a:latin typeface="Arial"/>
                <a:ea typeface="ＭＳ Ｐゴシック" charset="0"/>
                <a:cs typeface="Arial"/>
                <a:hlinkClick r:id="rId7"/>
              </a:rPr>
              <a:t>pegasus-support@isi.edu</a:t>
            </a:r>
            <a:r>
              <a:rPr lang="en-US" sz="2600" dirty="0">
                <a:latin typeface="Arial"/>
                <a:ea typeface="ＭＳ Ｐゴシック" charset="0"/>
                <a:cs typeface="Arial"/>
              </a:rPr>
              <a:t> </a:t>
            </a:r>
          </a:p>
          <a:p>
            <a:pPr lvl="3" eaLnBrk="1" hangingPunct="1">
              <a:defRPr/>
            </a:pPr>
            <a:r>
              <a:rPr lang="en-US" sz="2600" dirty="0">
                <a:latin typeface="Arial"/>
                <a:ea typeface="ＭＳ Ｐゴシック" charset="0"/>
                <a:cs typeface="Arial"/>
              </a:rPr>
              <a:t>		 </a:t>
            </a:r>
            <a:r>
              <a:rPr lang="en-US" sz="2600" dirty="0">
                <a:latin typeface="Arial"/>
                <a:ea typeface="ＭＳ Ｐゴシック" charset="0"/>
                <a:cs typeface="Arial"/>
                <a:hlinkClick r:id="rId8"/>
              </a:rPr>
              <a:t>HipChat Support Room</a:t>
            </a:r>
            <a:endParaRPr lang="en-US" sz="2600" dirty="0">
              <a:latin typeface="Arial"/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2265481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9" descr="epigenome_examp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05200"/>
            <a:ext cx="58737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Scientific Workflows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57200" y="1190041"/>
            <a:ext cx="8458200" cy="1778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Orchestrate complex, multi-stage scientific computations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Often expressed as directed acyclic graphs (DAGs)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Capture analysis pipelines for sharing and reuse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Can execute in parallel on distributed resources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641AF93-2CB4-EB45-A5E3-0DA1CB11E8C8}" type="slidenum">
              <a:rPr lang="en-US" sz="1400"/>
              <a:pPr/>
              <a:t>4</a:t>
            </a:fld>
            <a:endParaRPr lang="en-US" sz="1400"/>
          </a:p>
        </p:txBody>
      </p:sp>
      <p:sp>
        <p:nvSpPr>
          <p:cNvPr id="18437" name="TextBox 10"/>
          <p:cNvSpPr txBox="1">
            <a:spLocks noChangeArrowheads="1"/>
          </p:cNvSpPr>
          <p:nvPr/>
        </p:nvSpPr>
        <p:spPr bwMode="auto">
          <a:xfrm>
            <a:off x="609600" y="3276600"/>
            <a:ext cx="1087438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2000"/>
              <a:t>Setup</a:t>
            </a:r>
            <a:endParaRPr lang="en-US" sz="1200"/>
          </a:p>
          <a:p>
            <a:pPr algn="r"/>
            <a:endParaRPr lang="en-US" sz="800"/>
          </a:p>
          <a:p>
            <a:pPr algn="r"/>
            <a:r>
              <a:rPr lang="en-US" sz="2000"/>
              <a:t>Split</a:t>
            </a:r>
          </a:p>
          <a:p>
            <a:pPr algn="r"/>
            <a:r>
              <a:rPr lang="en-US" sz="2000"/>
              <a:t>Filter &amp; Convert</a:t>
            </a:r>
          </a:p>
          <a:p>
            <a:pPr algn="r"/>
            <a:endParaRPr lang="en-US" sz="1000"/>
          </a:p>
          <a:p>
            <a:pPr algn="r"/>
            <a:r>
              <a:rPr lang="en-US" sz="2000"/>
              <a:t>Map</a:t>
            </a:r>
          </a:p>
          <a:p>
            <a:pPr algn="r"/>
            <a:r>
              <a:rPr lang="en-US" sz="2000"/>
              <a:t>Merge</a:t>
            </a:r>
          </a:p>
          <a:p>
            <a:pPr algn="r"/>
            <a:endParaRPr lang="en-US" sz="1200"/>
          </a:p>
          <a:p>
            <a:pPr algn="r"/>
            <a:r>
              <a:rPr lang="en-US" sz="2000"/>
              <a:t>Analyze</a:t>
            </a:r>
          </a:p>
        </p:txBody>
      </p:sp>
      <p:sp>
        <p:nvSpPr>
          <p:cNvPr id="18438" name="Left Brace 15"/>
          <p:cNvSpPr>
            <a:spLocks/>
          </p:cNvSpPr>
          <p:nvPr/>
        </p:nvSpPr>
        <p:spPr bwMode="auto">
          <a:xfrm>
            <a:off x="1676400" y="3352800"/>
            <a:ext cx="287338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eft Brace 16"/>
          <p:cNvSpPr>
            <a:spLocks/>
          </p:cNvSpPr>
          <p:nvPr/>
        </p:nvSpPr>
        <p:spPr bwMode="auto">
          <a:xfrm>
            <a:off x="1676400" y="4090988"/>
            <a:ext cx="304800" cy="709612"/>
          </a:xfrm>
          <a:prstGeom prst="leftBrace">
            <a:avLst>
              <a:gd name="adj1" fmla="val 831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eft Brace 17"/>
          <p:cNvSpPr>
            <a:spLocks/>
          </p:cNvSpPr>
          <p:nvPr/>
        </p:nvSpPr>
        <p:spPr bwMode="auto">
          <a:xfrm>
            <a:off x="1730375" y="5557838"/>
            <a:ext cx="225425" cy="503237"/>
          </a:xfrm>
          <a:prstGeom prst="leftBrace">
            <a:avLst>
              <a:gd name="adj1" fmla="val 834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eft Brace 18"/>
          <p:cNvSpPr>
            <a:spLocks/>
          </p:cNvSpPr>
          <p:nvPr/>
        </p:nvSpPr>
        <p:spPr bwMode="auto">
          <a:xfrm>
            <a:off x="1725613" y="4883150"/>
            <a:ext cx="227012" cy="238125"/>
          </a:xfrm>
          <a:prstGeom prst="leftBrace">
            <a:avLst>
              <a:gd name="adj1" fmla="val 828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eft Brace 19"/>
          <p:cNvSpPr>
            <a:spLocks/>
          </p:cNvSpPr>
          <p:nvPr/>
        </p:nvSpPr>
        <p:spPr bwMode="auto">
          <a:xfrm>
            <a:off x="1730375" y="5200650"/>
            <a:ext cx="225425" cy="239713"/>
          </a:xfrm>
          <a:prstGeom prst="leftBrace">
            <a:avLst>
              <a:gd name="adj1" fmla="val 839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TextBox 20"/>
          <p:cNvSpPr txBox="1">
            <a:spLocks noChangeArrowheads="1"/>
          </p:cNvSpPr>
          <p:nvPr/>
        </p:nvSpPr>
        <p:spPr bwMode="auto">
          <a:xfrm>
            <a:off x="5591402" y="5707062"/>
            <a:ext cx="3470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 err="1"/>
              <a:t>Epigenomics</a:t>
            </a:r>
            <a:r>
              <a:rPr lang="en-US" dirty="0"/>
              <a:t> Workflow</a:t>
            </a:r>
          </a:p>
        </p:txBody>
      </p:sp>
      <p:sp>
        <p:nvSpPr>
          <p:cNvPr id="18444" name="Left Brace 15"/>
          <p:cNvSpPr>
            <a:spLocks/>
          </p:cNvSpPr>
          <p:nvPr/>
        </p:nvSpPr>
        <p:spPr bwMode="auto">
          <a:xfrm>
            <a:off x="1693863" y="3733800"/>
            <a:ext cx="287337" cy="304800"/>
          </a:xfrm>
          <a:prstGeom prst="leftBrace">
            <a:avLst>
              <a:gd name="adj1" fmla="val 836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Workflows – Building Blocks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51" y="2822519"/>
            <a:ext cx="968681" cy="1348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2156902"/>
            <a:ext cx="995050" cy="2181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132" y="2156902"/>
            <a:ext cx="2302933" cy="2302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316" y="2012366"/>
            <a:ext cx="2654484" cy="23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8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7" y="52915"/>
            <a:ext cx="5831417" cy="838200"/>
          </a:xfrm>
        </p:spPr>
        <p:txBody>
          <a:bodyPr/>
          <a:lstStyle/>
          <a:p>
            <a:pPr>
              <a:defRPr/>
            </a:pPr>
            <a:r>
              <a:rPr lang="en-US" sz="2800" dirty="0" smtClean="0"/>
              <a:t>Complex Workflows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51918"/>
            <a:ext cx="8229600" cy="27130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 smtClean="0"/>
              <a:t>Montage Galactic Plane Workflow</a:t>
            </a:r>
          </a:p>
          <a:p>
            <a:pPr lvl="1">
              <a:defRPr/>
            </a:pPr>
            <a:r>
              <a:rPr lang="en-US" sz="2000" dirty="0" smtClean="0"/>
              <a:t>18 million input images (~2.5 TB)</a:t>
            </a:r>
          </a:p>
          <a:p>
            <a:pPr lvl="1">
              <a:defRPr/>
            </a:pPr>
            <a:r>
              <a:rPr lang="en-US" sz="2000" dirty="0" smtClean="0"/>
              <a:t>900 output images (2.5 GB each, 2.4 TB total)</a:t>
            </a:r>
          </a:p>
          <a:p>
            <a:pPr lvl="1">
              <a:defRPr/>
            </a:pPr>
            <a:r>
              <a:rPr lang="en-US" sz="2000" dirty="0" smtClean="0"/>
              <a:t>10.5 million tasks (34,000 CPU hours)</a:t>
            </a:r>
            <a:endParaRPr lang="en-US" sz="2000" dirty="0"/>
          </a:p>
          <a:p>
            <a:pPr marL="0" indent="0">
              <a:defRPr/>
            </a:pPr>
            <a:r>
              <a:rPr lang="en-US" sz="2400" dirty="0" smtClean="0"/>
              <a:t>  Need to support hierarchical workflows and scale</a:t>
            </a:r>
            <a:endParaRPr lang="en-US" sz="2400" i="1" dirty="0" smtClean="0"/>
          </a:p>
        </p:txBody>
      </p:sp>
      <p:pic>
        <p:nvPicPr>
          <p:cNvPr id="79876" name="Picture 4" descr="galactic_pla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0844"/>
            <a:ext cx="9144000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1347788" y="2379981"/>
            <a:ext cx="200025" cy="192088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9878" name="TextBox 9"/>
          <p:cNvSpPr txBox="1">
            <a:spLocks noChangeArrowheads="1"/>
          </p:cNvSpPr>
          <p:nvPr/>
        </p:nvSpPr>
        <p:spPr bwMode="auto">
          <a:xfrm>
            <a:off x="7019925" y="3581719"/>
            <a:ext cx="2124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600" dirty="0"/>
              <a:t>John Good (Caltech)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65384" y="4401527"/>
            <a:ext cx="139984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× 17</a:t>
            </a:r>
          </a:p>
        </p:txBody>
      </p:sp>
      <p:sp>
        <p:nvSpPr>
          <p:cNvPr id="79880" name="Right Brace 12"/>
          <p:cNvSpPr>
            <a:spLocks/>
          </p:cNvSpPr>
          <p:nvPr/>
        </p:nvSpPr>
        <p:spPr bwMode="auto">
          <a:xfrm>
            <a:off x="6653213" y="4304414"/>
            <a:ext cx="287337" cy="1087438"/>
          </a:xfrm>
          <a:prstGeom prst="rightBrace">
            <a:avLst>
              <a:gd name="adj1" fmla="val 8322"/>
              <a:gd name="adj2" fmla="val 50000"/>
            </a:avLst>
          </a:prstGeom>
          <a:noFill/>
          <a:ln w="508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defTabSz="914400" eaLnBrk="0" hangingPunct="0">
              <a:buClrTx/>
              <a:buSzTx/>
              <a:buFontTx/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4" y="7836"/>
            <a:ext cx="3386666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41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Challenges while Executing Compute Pipelines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71574"/>
            <a:ext cx="8229600" cy="4969249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Portability</a:t>
            </a: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can you run a pipeline on Amazon EC2 one day, and a PBS cluster the next?</a:t>
            </a: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Data Management</a:t>
            </a:r>
            <a:endParaRPr lang="en-US" sz="2400" dirty="0">
              <a:latin typeface="Helvetica" charset="0"/>
            </a:endParaRPr>
          </a:p>
          <a:p>
            <a:pPr lvl="1" eaLnBrk="1" hangingPunct="1">
              <a:defRPr/>
            </a:pPr>
            <a:r>
              <a:rPr lang="en-US" sz="2000" b="0" dirty="0">
                <a:latin typeface="Helvetica" charset="0"/>
              </a:rPr>
              <a:t>How do you ship in </a:t>
            </a:r>
            <a:r>
              <a:rPr lang="en-US" sz="2000" b="0" dirty="0" smtClean="0">
                <a:latin typeface="Helvetica" charset="0"/>
              </a:rPr>
              <a:t>the small/large </a:t>
            </a:r>
            <a:r>
              <a:rPr lang="en-US" sz="2000" b="0" dirty="0">
                <a:latin typeface="Helvetica" charset="0"/>
              </a:rPr>
              <a:t>amounts data required by </a:t>
            </a:r>
            <a:r>
              <a:rPr lang="en-US" sz="2000" b="0" dirty="0" smtClean="0">
                <a:latin typeface="Helvetica" charset="0"/>
              </a:rPr>
              <a:t>your pipeline?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Different protocols for different sites: Can I use SRM? How about </a:t>
            </a:r>
            <a:r>
              <a:rPr lang="en-US" sz="2000" b="0" dirty="0" err="1" smtClean="0">
                <a:latin typeface="Helvetica" charset="0"/>
              </a:rPr>
              <a:t>GridFTP</a:t>
            </a:r>
            <a:r>
              <a:rPr lang="en-US" sz="2000" b="0" dirty="0" smtClean="0">
                <a:latin typeface="Helvetica" charset="0"/>
              </a:rPr>
              <a:t>? HTTP and Squid proxies?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Can I use Cloud based storage like S3 on EC2?</a:t>
            </a:r>
          </a:p>
          <a:p>
            <a:pPr marL="457200" lvl="1" indent="0" eaLnBrk="1" hangingPunct="1">
              <a:buNone/>
              <a:defRPr/>
            </a:pPr>
            <a:endParaRPr lang="en-US" sz="2000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 smtClean="0">
                <a:latin typeface="Helvetica" charset="0"/>
              </a:rPr>
              <a:t>Debug and Monitor Computations.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Users need automated tools to go through the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correlate </a:t>
            </a:r>
            <a:r>
              <a:rPr lang="en-US" sz="2000" b="0" dirty="0">
                <a:latin typeface="Helvetica" charset="0"/>
              </a:rPr>
              <a:t>d</a:t>
            </a:r>
            <a:r>
              <a:rPr lang="en-US" sz="2000" b="0" dirty="0" smtClean="0">
                <a:latin typeface="Helvetica" charset="0"/>
              </a:rPr>
              <a:t>ata across lots of log files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Need to know what host a job ran on and how it was invoked</a:t>
            </a:r>
          </a:p>
          <a:p>
            <a:pPr marL="457200" lvl="1" indent="0" eaLnBrk="1" hangingPunct="1">
              <a:buNone/>
              <a:defRPr/>
            </a:pPr>
            <a:endParaRPr lang="en-US" dirty="0" smtClean="0">
              <a:latin typeface="Helvetica" charset="0"/>
            </a:endParaRPr>
          </a:p>
          <a:p>
            <a:pPr eaLnBrk="1" hangingPunct="1">
              <a:defRPr/>
            </a:pPr>
            <a:r>
              <a:rPr lang="en-US" sz="2400" dirty="0">
                <a:latin typeface="Helvetica" charset="0"/>
              </a:rPr>
              <a:t> Restructure </a:t>
            </a:r>
            <a:r>
              <a:rPr lang="en-US" sz="2400" dirty="0" smtClean="0">
                <a:latin typeface="Helvetica" charset="0"/>
              </a:rPr>
              <a:t>Pipelines for </a:t>
            </a:r>
            <a:r>
              <a:rPr lang="en-US" sz="2400" dirty="0">
                <a:latin typeface="Helvetica" charset="0"/>
              </a:rPr>
              <a:t>Improved Performance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Short </a:t>
            </a:r>
            <a:r>
              <a:rPr lang="en-US" sz="2000" b="0" dirty="0">
                <a:latin typeface="Helvetica" charset="0"/>
              </a:rPr>
              <a:t>running </a:t>
            </a:r>
            <a:r>
              <a:rPr lang="en-US" sz="2000" b="0" dirty="0" smtClean="0">
                <a:latin typeface="Helvetica" charset="0"/>
              </a:rPr>
              <a:t>tasks?</a:t>
            </a:r>
          </a:p>
          <a:p>
            <a:pPr lvl="1" eaLnBrk="1" hangingPunct="1">
              <a:defRPr/>
            </a:pPr>
            <a:r>
              <a:rPr lang="en-US" sz="2000" b="0" dirty="0" smtClean="0">
                <a:latin typeface="Helvetica" charset="0"/>
              </a:rPr>
              <a:t>Data placement?</a:t>
            </a:r>
            <a:br>
              <a:rPr lang="en-US" sz="2000" b="0" dirty="0" smtClean="0">
                <a:latin typeface="Helvetica" charset="0"/>
              </a:rPr>
            </a:br>
            <a:endParaRPr lang="en-US" sz="2000" b="0" dirty="0" smtClean="0"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64660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Pegasus Workflow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1574"/>
            <a:ext cx="6770255" cy="4957763"/>
          </a:xfrm>
        </p:spPr>
        <p:txBody>
          <a:bodyPr>
            <a:normAutofit fontScale="70000" lnSpcReduction="20000"/>
          </a:bodyPr>
          <a:lstStyle/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NSF funded project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since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2001 </a:t>
            </a: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 eaLnBrk="1" hangingPunct="1"/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Developed as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a collaboration between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USC Information Sciences Institute and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>HTCondor </a:t>
            </a:r>
            <a:r>
              <a:rPr lang="en-US" sz="2000" b="0" dirty="0">
                <a:latin typeface="Arial" charset="0"/>
                <a:ea typeface="ＭＳ Ｐゴシック" charset="0"/>
                <a:cs typeface="ＭＳ Ｐゴシック" charset="0"/>
              </a:rPr>
              <a:t>Team at UW Madison </a:t>
            </a:r>
            <a: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2000" b="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 sz="2000" b="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Builds on top of </a:t>
            </a:r>
            <a:r>
              <a:rPr lang="en-US" sz="24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DAGMan. </a:t>
            </a:r>
          </a:p>
          <a:p>
            <a:endParaRPr lang="en-US" dirty="0" smtClean="0"/>
          </a:p>
          <a:p>
            <a:r>
              <a:rPr lang="en-US" sz="2500" dirty="0" smtClean="0"/>
              <a:t>Abstract </a:t>
            </a:r>
            <a:r>
              <a:rPr lang="en-US" sz="2500" dirty="0"/>
              <a:t>Workflows - Pegasus input workflow description</a:t>
            </a:r>
          </a:p>
          <a:p>
            <a:pPr lvl="1"/>
            <a:r>
              <a:rPr lang="en-US" sz="2000" b="0" dirty="0"/>
              <a:t>Workflow “high-level language</a:t>
            </a:r>
            <a:r>
              <a:rPr lang="en-US" sz="2000" b="0" dirty="0" smtClean="0"/>
              <a:t>”</a:t>
            </a:r>
          </a:p>
          <a:p>
            <a:pPr lvl="1"/>
            <a:r>
              <a:rPr lang="en-US" sz="2000" b="0" dirty="0" smtClean="0"/>
              <a:t>Only </a:t>
            </a:r>
            <a:r>
              <a:rPr lang="en-US" sz="2000" b="0" dirty="0"/>
              <a:t>identifies the computation, devoid of resource </a:t>
            </a:r>
            <a:endParaRPr lang="en-US" sz="2000" b="0" dirty="0" smtClean="0"/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descriptions</a:t>
            </a:r>
            <a:r>
              <a:rPr lang="en-US" sz="2000" b="0" dirty="0"/>
              <a:t>, devoid of data </a:t>
            </a:r>
            <a:r>
              <a:rPr lang="en-US" sz="2000" b="0" dirty="0" smtClean="0"/>
              <a:t>locations</a:t>
            </a:r>
            <a:endParaRPr lang="en-US" sz="2000" b="0" dirty="0"/>
          </a:p>
          <a:p>
            <a:pPr lvl="1"/>
            <a:r>
              <a:rPr lang="en-US" sz="2000" b="0" dirty="0"/>
              <a:t>File </a:t>
            </a:r>
            <a:r>
              <a:rPr lang="en-US" sz="2000" b="0" dirty="0" smtClean="0"/>
              <a:t>Aware – For each task you specify the input and </a:t>
            </a:r>
          </a:p>
          <a:p>
            <a:pPr marL="457200" lvl="1" indent="0">
              <a:buNone/>
            </a:pPr>
            <a:r>
              <a:rPr lang="en-US" sz="2000" b="0" dirty="0"/>
              <a:t> </a:t>
            </a:r>
            <a:r>
              <a:rPr lang="en-US" sz="2000" b="0" dirty="0" smtClean="0"/>
              <a:t>     output files</a:t>
            </a:r>
            <a:endParaRPr lang="en-US" sz="2000" b="0" dirty="0"/>
          </a:p>
          <a:p>
            <a:pPr lvl="1"/>
            <a:endParaRPr lang="en-US" sz="2000" b="0" dirty="0"/>
          </a:p>
          <a:p>
            <a:r>
              <a:rPr lang="en-US" sz="2500" dirty="0" smtClean="0"/>
              <a:t>Pegasus is a </a:t>
            </a:r>
            <a:r>
              <a:rPr lang="en-US" sz="2500" dirty="0"/>
              <a:t> w</a:t>
            </a:r>
            <a:r>
              <a:rPr lang="en-US" sz="2500" dirty="0" smtClean="0"/>
              <a:t>orkflow </a:t>
            </a:r>
            <a:r>
              <a:rPr lang="en-US" sz="2500" dirty="0"/>
              <a:t>“compiler” (plan/map)</a:t>
            </a:r>
          </a:p>
          <a:p>
            <a:pPr lvl="1"/>
            <a:r>
              <a:rPr lang="en-US" sz="2000" b="0" dirty="0"/>
              <a:t>Target is DAGMan DAGs and Condor submit files</a:t>
            </a:r>
          </a:p>
          <a:p>
            <a:pPr lvl="1"/>
            <a:r>
              <a:rPr lang="en-US" sz="2000" b="0" dirty="0"/>
              <a:t>Transforms the workflow for performance </a:t>
            </a:r>
            <a:r>
              <a:rPr lang="en-US" sz="2000" b="0" dirty="0" smtClean="0"/>
              <a:t>and reliability</a:t>
            </a:r>
            <a:endParaRPr lang="en-US" sz="2000" b="0" dirty="0"/>
          </a:p>
          <a:p>
            <a:pPr lvl="1"/>
            <a:r>
              <a:rPr lang="en-US" sz="2000" b="0" dirty="0"/>
              <a:t>Automatically locates physical locations for </a:t>
            </a:r>
            <a:r>
              <a:rPr lang="en-US" sz="2000" b="0" dirty="0" smtClean="0"/>
              <a:t>both workflow</a:t>
            </a:r>
            <a:br>
              <a:rPr lang="en-US" sz="2000" b="0" dirty="0" smtClean="0"/>
            </a:br>
            <a:r>
              <a:rPr lang="en-US" sz="2000" b="0" dirty="0" smtClean="0"/>
              <a:t>components </a:t>
            </a:r>
            <a:r>
              <a:rPr lang="en-US" sz="2000" b="0" dirty="0"/>
              <a:t>and data</a:t>
            </a:r>
          </a:p>
          <a:p>
            <a:pPr lvl="1"/>
            <a:r>
              <a:rPr lang="en-US" sz="2000" b="0" dirty="0" smtClean="0"/>
              <a:t>Collects runtime provenance</a:t>
            </a:r>
            <a:endParaRPr lang="en-US" sz="20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97" y="1731818"/>
            <a:ext cx="3263782" cy="43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2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4"/>
          <p:cNvSpPr>
            <a:spLocks noGrp="1"/>
          </p:cNvSpPr>
          <p:nvPr>
            <p:ph type="title"/>
          </p:nvPr>
        </p:nvSpPr>
        <p:spPr>
          <a:xfrm>
            <a:off x="457200" y="142340"/>
            <a:ext cx="8229600" cy="727075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/>
              <a:t>Pegasus </a:t>
            </a:r>
            <a:br>
              <a:rPr lang="en-US" sz="2800" dirty="0" smtClean="0"/>
            </a:br>
            <a:r>
              <a:rPr lang="en-US" sz="2800" dirty="0" smtClean="0"/>
              <a:t>Workflow Management System (est. 2001)</a:t>
            </a:r>
          </a:p>
        </p:txBody>
      </p:sp>
      <p:sp>
        <p:nvSpPr>
          <p:cNvPr id="5123" name="Content Placeholder 5"/>
          <p:cNvSpPr>
            <a:spLocks noGrp="1"/>
          </p:cNvSpPr>
          <p:nvPr>
            <p:ph idx="1"/>
          </p:nvPr>
        </p:nvSpPr>
        <p:spPr>
          <a:xfrm>
            <a:off x="457200" y="1066273"/>
            <a:ext cx="8229600" cy="440399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000" b="1" dirty="0" smtClean="0">
                <a:latin typeface="Arial"/>
                <a:cs typeface="Arial"/>
              </a:rPr>
              <a:t>Maps a resource-independent “abstract” workflow onto resources and executes the “executable” workflow</a:t>
            </a:r>
          </a:p>
          <a:p>
            <a:pPr marL="0" indent="0" eaLnBrk="1" hangingPunct="1">
              <a:buNone/>
              <a:defRPr/>
            </a:pPr>
            <a:r>
              <a:rPr lang="en-US" sz="2000" dirty="0" smtClean="0">
                <a:latin typeface="Arial"/>
                <a:cs typeface="Arial"/>
              </a:rPr>
              <a:t>Benefits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Automation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Automates </a:t>
            </a:r>
            <a:r>
              <a:rPr lang="en-US" sz="1600" b="0" dirty="0">
                <a:latin typeface="Arial"/>
                <a:cs typeface="Arial"/>
              </a:rPr>
              <a:t>complex, multi-stage processing pipelines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Enables parallel, distributed computations</a:t>
            </a:r>
          </a:p>
          <a:p>
            <a:pPr lvl="1" eaLnBrk="1" hangingPunct="1">
              <a:defRPr/>
            </a:pPr>
            <a:r>
              <a:rPr lang="en-US" sz="1600" b="0" dirty="0">
                <a:latin typeface="Arial"/>
                <a:cs typeface="Arial"/>
              </a:rPr>
              <a:t>Automatically executes data transfers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Reusable portable description of workflows that </a:t>
            </a:r>
            <a:r>
              <a:rPr lang="en-US" sz="1600" b="0" dirty="0">
                <a:latin typeface="Arial"/>
                <a:cs typeface="Arial"/>
              </a:rPr>
              <a:t>aids reproducibility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Recovery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Automatic job retries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Ability to restart pipelines without repeating steps</a:t>
            </a:r>
          </a:p>
          <a:p>
            <a:pPr eaLnBrk="1" hangingPunct="1">
              <a:defRPr/>
            </a:pPr>
            <a:r>
              <a:rPr lang="en-US" sz="2000" dirty="0" smtClean="0">
                <a:latin typeface="Arial"/>
                <a:cs typeface="Arial"/>
              </a:rPr>
              <a:t>Debug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Records how data was produced (provenance)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Simple easy to use command line tools for monitoring and debugging</a:t>
            </a:r>
          </a:p>
          <a:p>
            <a:pPr lvl="1" eaLnBrk="1" hangingPunct="1">
              <a:defRPr/>
            </a:pPr>
            <a:r>
              <a:rPr lang="en-US" sz="1600" b="0" dirty="0" smtClean="0">
                <a:latin typeface="Arial"/>
                <a:cs typeface="Arial"/>
              </a:rPr>
              <a:t>Web Based Dashboard Available</a:t>
            </a:r>
            <a:endParaRPr lang="en-US" sz="1600" b="1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939412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FFFFFF"/>
      </a:dk1>
      <a:lt1>
        <a:sysClr val="window" lastClr="FFFFFF"/>
      </a:lt1>
      <a:dk2>
        <a:srgbClr val="04617B"/>
      </a:dk2>
      <a:lt2>
        <a:srgbClr val="DBF5F9"/>
      </a:lt2>
      <a:accent1>
        <a:srgbClr val="FFFFFF"/>
      </a:accent1>
      <a:accent2>
        <a:srgbClr val="4D83BB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8">
      <a:dk1>
        <a:srgbClr val="36628F"/>
      </a:dk1>
      <a:lt1>
        <a:srgbClr val="36628F"/>
      </a:lt1>
      <a:dk2>
        <a:srgbClr val="36628F"/>
      </a:dk2>
      <a:lt2>
        <a:srgbClr val="36628F"/>
      </a:lt2>
      <a:accent1>
        <a:srgbClr val="FFFFFF"/>
      </a:accent1>
      <a:accent2>
        <a:srgbClr val="FFFFFF"/>
      </a:accent2>
      <a:accent3>
        <a:srgbClr val="FFFFFF"/>
      </a:accent3>
      <a:accent4>
        <a:srgbClr val="F2F2F2"/>
      </a:accent4>
      <a:accent5>
        <a:srgbClr val="D8D8D8"/>
      </a:accent5>
      <a:accent6>
        <a:srgbClr val="BFBFBF"/>
      </a:accent6>
      <a:hlink>
        <a:srgbClr val="FFCC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1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 pitchFamily="34" charset="0"/>
            <a:ea typeface="+mj-ea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4982</TotalTime>
  <Words>1993</Words>
  <Application>Microsoft Macintosh PowerPoint</Application>
  <PresentationFormat>On-screen Show (4:3)</PresentationFormat>
  <Paragraphs>340</Paragraphs>
  <Slides>33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Office Theme</vt:lpstr>
      <vt:lpstr>1_Office Theme</vt:lpstr>
      <vt:lpstr>Visio</vt:lpstr>
      <vt:lpstr>Before Tutorial Starts</vt:lpstr>
      <vt:lpstr>Scientific Workflows through Pegasus WMS at USC HPC Cluster</vt:lpstr>
      <vt:lpstr>Agenda</vt:lpstr>
      <vt:lpstr>Scientific Workflows</vt:lpstr>
      <vt:lpstr>Simple Workflows – Building Blocks</vt:lpstr>
      <vt:lpstr>Complex Workflows</vt:lpstr>
      <vt:lpstr>Challenges while Executing Compute Pipelines</vt:lpstr>
      <vt:lpstr>Pegasus Workflow Management System</vt:lpstr>
      <vt:lpstr>Pegasus  Workflow Management System (est. 2001)</vt:lpstr>
      <vt:lpstr>Pegasus Deployment</vt:lpstr>
      <vt:lpstr>Abstract to Executable Workflow Mapping - Discovery</vt:lpstr>
      <vt:lpstr>Simple Steps to Run Pegasus</vt:lpstr>
      <vt:lpstr>Move to Hands on Tutorial</vt:lpstr>
      <vt:lpstr>Hands on Tutorial Outline</vt:lpstr>
      <vt:lpstr>Agenda</vt:lpstr>
      <vt:lpstr>Connecting Pipelines</vt:lpstr>
      <vt:lpstr>Connecting Pipelines</vt:lpstr>
      <vt:lpstr>Hierarchical Workflows</vt:lpstr>
      <vt:lpstr>Reusing Data Products</vt:lpstr>
      <vt:lpstr>Reusing Data Products</vt:lpstr>
      <vt:lpstr>File cleanup</vt:lpstr>
      <vt:lpstr>File cleanup</vt:lpstr>
      <vt:lpstr>File cleanup (cont)</vt:lpstr>
      <vt:lpstr>Task Clustering</vt:lpstr>
      <vt:lpstr>Fine-Grained Workflows</vt:lpstr>
      <vt:lpstr>PowerPoint Presentation</vt:lpstr>
      <vt:lpstr>Fine Grained Workflows </vt:lpstr>
      <vt:lpstr>PMC Features</vt:lpstr>
      <vt:lpstr>What Does Pegasus provide an Application - I</vt:lpstr>
      <vt:lpstr>What Does Pegasus provide an Application - II</vt:lpstr>
      <vt:lpstr>If you get stuck…</vt:lpstr>
      <vt:lpstr>Agenda</vt:lpstr>
      <vt:lpstr>More Information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uscadmin</dc:creator>
  <cp:lastModifiedBy>Karan Vahi</cp:lastModifiedBy>
  <cp:revision>420</cp:revision>
  <dcterms:created xsi:type="dcterms:W3CDTF">2011-12-09T23:05:54Z</dcterms:created>
  <dcterms:modified xsi:type="dcterms:W3CDTF">2016-03-22T00:02:36Z</dcterms:modified>
</cp:coreProperties>
</file>